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9" r:id="rId1"/>
  </p:sldMasterIdLst>
  <p:notesMasterIdLst>
    <p:notesMasterId r:id="rId53"/>
  </p:notesMasterIdLst>
  <p:sldIdLst>
    <p:sldId id="328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BC"/>
    <a:srgbClr val="3399FF"/>
    <a:srgbClr val="789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B87560DD-1390-4D5A-8A68-6C9FAEE01F2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3670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8306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368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15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135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7658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014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741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011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923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297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1534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CC1E6F2D-EF72-4833-B9C2-9AA3B88AD021}" type="datetime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01.02.2022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0511522-92D3-4668-8545-CC906A6B6234}" type="slidenum">
              <a:rPr lang="ru-RU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255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798120" y="19440"/>
            <a:ext cx="7647027" cy="2362610"/>
            <a:chOff x="798120" y="19440"/>
            <a:chExt cx="7647027" cy="2362610"/>
          </a:xfrm>
        </p:grpSpPr>
        <p:sp>
          <p:nvSpPr>
            <p:cNvPr id="513" name="Прямоугольник 1"/>
            <p:cNvSpPr/>
            <p:nvPr/>
          </p:nvSpPr>
          <p:spPr>
            <a:xfrm>
              <a:off x="1421547" y="702257"/>
              <a:ext cx="7023600" cy="1679793"/>
            </a:xfrm>
            <a:custGeom>
              <a:avLst/>
              <a:gdLst/>
              <a:ahLst/>
              <a:cxnLst/>
              <a:rect l="l" t="t" r="r" b="b"/>
              <a:pathLst>
                <a:path w="8465545" h="6271306">
                  <a:moveTo>
                    <a:pt x="0" y="7484"/>
                  </a:moveTo>
                  <a:lnTo>
                    <a:pt x="8465545" y="0"/>
                  </a:lnTo>
                  <a:lnTo>
                    <a:pt x="5376586" y="6271306"/>
                  </a:lnTo>
                  <a:lnTo>
                    <a:pt x="0" y="6261652"/>
                  </a:lnTo>
                  <a:lnTo>
                    <a:pt x="0" y="74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pPr algn="ctr"/>
              <a:r>
                <a:rPr lang="ru-RU" sz="3600" b="1" dirty="0" smtClean="0">
                  <a:solidFill>
                    <a:srgbClr val="3274BC"/>
                  </a:solidFill>
                </a:rPr>
                <a:t>Операционные системы</a:t>
              </a:r>
            </a:p>
            <a:p>
              <a:pPr algn="ctr"/>
              <a:r>
                <a:rPr lang="ru-RU" sz="3600" b="1" dirty="0" smtClean="0">
                  <a:solidFill>
                    <a:srgbClr val="3274BC"/>
                  </a:solidFill>
                </a:rPr>
                <a:t>Блок 3</a:t>
              </a:r>
            </a:p>
            <a:p>
              <a:pPr algn="ctr"/>
              <a:r>
                <a:rPr lang="en-US" sz="3600" b="1" dirty="0" smtClean="0">
                  <a:solidFill>
                    <a:srgbClr val="3274BC"/>
                  </a:solidFill>
                </a:rPr>
                <a:t>AstraLinuxSE</a:t>
              </a:r>
            </a:p>
            <a:p>
              <a:pPr algn="ctr"/>
              <a:endParaRPr lang="ru-RU" sz="2800" b="1" dirty="0" smtClean="0">
                <a:solidFill>
                  <a:srgbClr val="3274BC"/>
                </a:solidFill>
              </a:endParaRPr>
            </a:p>
            <a:p>
              <a:r>
                <a:rPr lang="ru-RU" sz="2800" b="1" dirty="0" smtClean="0"/>
                <a:t>Язвинская Наталья Николаевна </a:t>
              </a:r>
            </a:p>
            <a:p>
              <a:r>
                <a:rPr lang="ru-RU" sz="2800" b="1" dirty="0" smtClean="0"/>
                <a:t>к.т.н., доцент каф. КБИС</a:t>
              </a:r>
              <a:endParaRPr lang="en-US" sz="2800" b="1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ru-RU" dirty="0"/>
            </a:p>
          </p:txBody>
        </p:sp>
        <p:sp>
          <p:nvSpPr>
            <p:cNvPr id="521" name="TextBox 56"/>
            <p:cNvSpPr/>
            <p:nvPr/>
          </p:nvSpPr>
          <p:spPr>
            <a:xfrm>
              <a:off x="798120" y="19440"/>
              <a:ext cx="5976360" cy="377624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sz="1600" b="0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40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TextBox 33"/>
          <p:cNvSpPr/>
          <p:nvPr/>
        </p:nvSpPr>
        <p:spPr>
          <a:xfrm>
            <a:off x="119160" y="540720"/>
            <a:ext cx="3336840" cy="301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00000"/>
                </a:solidFill>
                <a:latin typeface="Calibri"/>
              </a:rPr>
              <a:t>В планшетном режиме </a:t>
            </a: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на панели быстрого доступа появляются новые кнопки: кнопка для закрытия активного окна приложения и кнопка поворота рабочего стола на 90 градусов, а на панели задач в области уведомлений новые значки: вызов экранной клавиатуры и индикатор заряда аккумулятора.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Управление в планшетном режиме выполняется жестами мульти-касаний (пальцевыми командами). 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59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59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59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59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9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600" name="TextBox 56"/>
            <p:cNvSpPr/>
            <p:nvPr/>
          </p:nvSpPr>
          <p:spPr>
            <a:xfrm>
              <a:off x="395640" y="19440"/>
              <a:ext cx="637884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3</a:t>
              </a: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. ТИПЫ СЕССИЙ, ПЕРЕКЛЮЧЕНИЕ СЕССИЙ</a:t>
              </a:r>
              <a:endParaRPr lang="en-US" sz="1500" b="0" strike="noStrike" spc="-1">
                <a:latin typeface="Arial"/>
              </a:endParaRPr>
            </a:p>
          </p:txBody>
        </p:sp>
      </p:grpSp>
      <p:pic>
        <p:nvPicPr>
          <p:cNvPr id="601" name="Picture 1"/>
          <p:cNvPicPr/>
          <p:nvPr/>
        </p:nvPicPr>
        <p:blipFill>
          <a:blip r:embed="rId4"/>
          <a:stretch/>
        </p:blipFill>
        <p:spPr>
          <a:xfrm>
            <a:off x="3565800" y="425520"/>
            <a:ext cx="5577840" cy="417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TextBox 33"/>
          <p:cNvSpPr/>
          <p:nvPr/>
        </p:nvSpPr>
        <p:spPr>
          <a:xfrm>
            <a:off x="0" y="469440"/>
            <a:ext cx="3553920" cy="398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00000"/>
                </a:solidFill>
                <a:latin typeface="Calibri"/>
              </a:rPr>
              <a:t>Мобильный интерфейс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Программа </a:t>
            </a:r>
            <a:r>
              <a:rPr lang="ru-RU" sz="1600" b="1" strike="noStrike" spc="-1">
                <a:solidFill>
                  <a:srgbClr val="000000"/>
                </a:solidFill>
                <a:latin typeface="Calibri"/>
              </a:rPr>
              <a:t>fly-launcher</a:t>
            </a: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 («Лончер») загружает среду рабочего стола для мобильных устройств и организует мобильный интерфейс.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Мобильный интерфейс предполагает работу с сенсорными экранами. Управление осуществляется жестами мульти-касаний.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Интегрированные настройки позволяют установить до трёх экранов на рабочем столе (по умолчанию три). Рабочий стол появляется на экране мобильного устройства после входа пользователя в графическую среду.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60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60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60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60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0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610" name="TextBox 56"/>
            <p:cNvSpPr/>
            <p:nvPr/>
          </p:nvSpPr>
          <p:spPr>
            <a:xfrm>
              <a:off x="395640" y="19440"/>
              <a:ext cx="637884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3</a:t>
              </a: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. ТИПЫ СЕССИЙ, ПЕРЕКЛЮЧЕНИЕ СЕССИЙ</a:t>
              </a:r>
              <a:endParaRPr lang="en-US" sz="1500" b="0" strike="noStrike" spc="-1">
                <a:latin typeface="Arial"/>
              </a:endParaRPr>
            </a:p>
          </p:txBody>
        </p:sp>
      </p:grpSp>
      <p:pic>
        <p:nvPicPr>
          <p:cNvPr id="611" name="Picture 2"/>
          <p:cNvPicPr/>
          <p:nvPr/>
        </p:nvPicPr>
        <p:blipFill>
          <a:blip r:embed="rId4"/>
          <a:stretch/>
        </p:blipFill>
        <p:spPr>
          <a:xfrm>
            <a:off x="3554280" y="413640"/>
            <a:ext cx="5589360" cy="420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TextBox 33"/>
          <p:cNvSpPr/>
          <p:nvPr/>
        </p:nvSpPr>
        <p:spPr>
          <a:xfrm>
            <a:off x="32760" y="473400"/>
            <a:ext cx="8926200" cy="17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После установки ОС значения параметров настройки рабочего стола устанавливаются по умолчанию. Изменение настроек выполняется с помощью пунктов меню, открывающихся кнопкой «Настройки» на выдвигающейся панели управления.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Утилиты, адаптированные для работы в режиме мобильного интерфейса, приведены </a:t>
            </a:r>
            <a:r>
              <a:rPr dirty="0"/>
              <a:t/>
            </a:r>
            <a:br>
              <a:rPr dirty="0"/>
            </a:b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в таблице: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61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61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61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61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1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620" name="TextBox 56"/>
            <p:cNvSpPr/>
            <p:nvPr/>
          </p:nvSpPr>
          <p:spPr>
            <a:xfrm>
              <a:off x="395640" y="19440"/>
              <a:ext cx="717732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3</a:t>
              </a: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. ТИПЫ СЕССИЙ, ПЕРЕКЛЮЧЕНИЕ СЕССИЙ</a:t>
              </a:r>
              <a:endParaRPr lang="en-US" sz="1500" b="0" strike="noStrike" spc="-1">
                <a:latin typeface="Arial"/>
              </a:endParaRPr>
            </a:p>
          </p:txBody>
        </p:sp>
      </p:grpSp>
      <p:graphicFrame>
        <p:nvGraphicFramePr>
          <p:cNvPr id="621" name="Table 5"/>
          <p:cNvGraphicFramePr/>
          <p:nvPr/>
        </p:nvGraphicFramePr>
        <p:xfrm>
          <a:off x="867240" y="2021400"/>
          <a:ext cx="7257240" cy="2192274"/>
        </p:xfrm>
        <a:graphic>
          <a:graphicData uri="http://schemas.openxmlformats.org/drawingml/2006/table">
            <a:tbl>
              <a:tblPr/>
              <a:tblGrid>
                <a:gridCol w="2045520"/>
                <a:gridCol w="1284840"/>
                <a:gridCol w="39268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1" strike="noStrike" spc="-1" dirty="0">
                          <a:solidFill>
                            <a:srgbClr val="000000"/>
                          </a:solidFill>
                          <a:latin typeface="PT Astra Sans, sans-serif"/>
                        </a:rPr>
                        <a:t>Утилита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marL="73080" marR="85680">
                    <a:lnL w="9360">
                      <a:solidFill>
                        <a:srgbClr val="4472C4"/>
                      </a:solidFill>
                    </a:lnL>
                    <a:lnT w="9360">
                      <a:solidFill>
                        <a:srgbClr val="4472C4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1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Название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85680" marR="85680">
                    <a:lnT w="9360">
                      <a:solidFill>
                        <a:srgbClr val="4472C4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1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Описание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85680" marR="73080">
                    <a:lnR w="9360">
                      <a:solidFill>
                        <a:srgbClr val="4472C4"/>
                      </a:solidFill>
                    </a:lnR>
                    <a:lnT w="9360">
                      <a:solidFill>
                        <a:srgbClr val="4472C4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1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fly-mail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1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Почта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0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Работа с электронной почтой.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solidFill>
                      <a:srgbClr val="D9E2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1" strike="noStrike" spc="-1" dirty="0" err="1">
                          <a:solidFill>
                            <a:srgbClr val="000000"/>
                          </a:solidFill>
                          <a:latin typeface="PT Astra Sans, sans-serif"/>
                        </a:rPr>
                        <a:t>fly-qml-dialer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1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Телефон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0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Совершение звонков. Журнал вызовов, просмотр контактов, набор номера и т.д.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1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fly-sms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1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СМС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0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Просмотр, отправление и принятие текстовых сообщений (SMS).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solidFill>
                      <a:srgbClr val="D9E2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1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fly-phone-webbrouser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1" strike="noStrike" spc="-1">
                          <a:solidFill>
                            <a:srgbClr val="000000"/>
                          </a:solidFill>
                          <a:latin typeface="PT Astra Sans, sans-serif"/>
                        </a:rPr>
                        <a:t>Интернет-браузер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ru-RU" sz="1100" b="0" strike="noStrike" spc="-1" dirty="0">
                          <a:solidFill>
                            <a:srgbClr val="000000"/>
                          </a:solidFill>
                          <a:latin typeface="PT Astra Sans, sans-serif"/>
                        </a:rPr>
                        <a:t>Веб-браузер, предназначенный для использования на мобильных устройствах и оптимизированный под маленький экран.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marL="73080" marR="73080">
                    <a:lnL w="9360">
                      <a:solidFill>
                        <a:srgbClr val="8EAADB"/>
                      </a:solidFill>
                    </a:lnL>
                    <a:lnR w="9360">
                      <a:solidFill>
                        <a:srgbClr val="8EAADB"/>
                      </a:solidFill>
                    </a:lnR>
                    <a:lnT w="9360">
                      <a:solidFill>
                        <a:srgbClr val="8EAADB"/>
                      </a:solidFill>
                    </a:lnT>
                    <a:lnB w="9360">
                      <a:solidFill>
                        <a:srgbClr val="8EAAD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TextBox 33"/>
          <p:cNvSpPr/>
          <p:nvPr/>
        </p:nvSpPr>
        <p:spPr>
          <a:xfrm>
            <a:off x="0" y="468360"/>
            <a:ext cx="2624040" cy="39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Утилита Менеджер файлов (</a:t>
            </a:r>
            <a:r>
              <a:rPr lang="ru-RU" sz="1100" b="1" strike="noStrike" spc="-1">
                <a:solidFill>
                  <a:srgbClr val="000000"/>
                </a:solidFill>
                <a:latin typeface="Calibri"/>
              </a:rPr>
              <a:t>fly-fm</a:t>
            </a: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) предназначена для просмотра папок рабочего стола и элементов ФС и выполнения основных функций управления файлами.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Позволяет подключать и отключать ФС носителей доступных устройств хранения данных, таких как локальные жесткие диски и их разделы, компакт- и DVD-диски, USB-накопители. 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В планшетном режиме программа по умолчанию запускается с установленными настройками, оптимизированными для работы на устройствах с сенсорными экранами. В частности, на панели просмотра слева от имени элемента отображаются значки для переключения флага выполнения групповых операций, и отображение графических элементов видоизменяется.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62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62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62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62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2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630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4. МЕНЕДЖЕР ФАЙЛОВ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631" name="Picture 2"/>
          <p:cNvPicPr/>
          <p:nvPr/>
        </p:nvPicPr>
        <p:blipFill>
          <a:blip r:embed="rId4"/>
          <a:stretch/>
        </p:blipFill>
        <p:spPr>
          <a:xfrm>
            <a:off x="2624400" y="439920"/>
            <a:ext cx="6519240" cy="4173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TextBox 33"/>
          <p:cNvSpPr/>
          <p:nvPr/>
        </p:nvSpPr>
        <p:spPr>
          <a:xfrm>
            <a:off x="104760" y="516600"/>
            <a:ext cx="3244320" cy="41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Если рабочий стол Fly запущен, то для завершения работы пользователю следует нажать кнопку меню </a:t>
            </a:r>
            <a:r>
              <a:rPr lang="ru-RU" sz="1100" b="1" strike="noStrike" spc="-1">
                <a:solidFill>
                  <a:srgbClr val="000000"/>
                </a:solidFill>
                <a:latin typeface="Calibri"/>
              </a:rPr>
              <a:t>[Пуск]</a:t>
            </a: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 на панели задач.</a:t>
            </a:r>
            <a:r>
              <a:t/>
            </a:r>
            <a:br/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 На открывшейся панели меню нажать на кнопку </a:t>
            </a:r>
            <a:r>
              <a:rPr lang="ru-RU" sz="1100" b="1" strike="noStrike" spc="-1">
                <a:solidFill>
                  <a:srgbClr val="000000"/>
                </a:solidFill>
                <a:latin typeface="Calibri"/>
              </a:rPr>
              <a:t>[Завершение работы]</a:t>
            </a: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 (в случае классического меню «Пуск» – выбрать пункт «Завершение работы»), выбрать пункт «Диалог выхода» в подменю «Системные», 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либо набрать команду: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100" b="1" strike="noStrike" spc="-1">
                <a:solidFill>
                  <a:srgbClr val="000000"/>
                </a:solidFill>
                <a:latin typeface="Calibri"/>
              </a:rPr>
              <a:t>$ fly-shutdown-dialog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Команду можно набрать, открыв терминал 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</a:rPr>
              <a:t>Fly</a:t>
            </a: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, используя меню </a:t>
            </a:r>
            <a:r>
              <a:rPr lang="en-US" sz="1100" b="1" i="1" strike="noStrike" spc="-1">
                <a:solidFill>
                  <a:srgbClr val="000000"/>
                </a:solidFill>
                <a:latin typeface="Calibri"/>
              </a:rPr>
              <a:t>[</a:t>
            </a:r>
            <a:r>
              <a:rPr lang="ru-RU" sz="1100" b="1" i="1" strike="noStrike" spc="-1">
                <a:solidFill>
                  <a:srgbClr val="000000"/>
                </a:solidFill>
                <a:latin typeface="Calibri"/>
              </a:rPr>
              <a:t>Пуск</a:t>
            </a:r>
            <a:r>
              <a:rPr lang="en-US" sz="1100" b="1" i="1" strike="noStrike" spc="-1">
                <a:solidFill>
                  <a:srgbClr val="000000"/>
                </a:solidFill>
                <a:latin typeface="Calibri"/>
              </a:rPr>
              <a:t>]</a:t>
            </a:r>
            <a:r>
              <a:rPr lang="ru-RU" sz="1100" b="1" i="1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100" b="0" i="1" strike="noStrike" spc="-1">
                <a:solidFill>
                  <a:srgbClr val="000000"/>
                </a:solidFill>
                <a:latin typeface="Calibri"/>
              </a:rPr>
              <a:t>→</a:t>
            </a:r>
            <a:r>
              <a:rPr lang="ru-RU" sz="1100" b="1" i="1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100" b="1" i="1" strike="noStrike" spc="-1">
                <a:solidFill>
                  <a:srgbClr val="000000"/>
                </a:solidFill>
                <a:latin typeface="Calibri"/>
              </a:rPr>
              <a:t>[</a:t>
            </a:r>
            <a:r>
              <a:rPr lang="ru-RU" sz="1100" b="1" i="1" strike="noStrike" spc="-1">
                <a:solidFill>
                  <a:srgbClr val="000000"/>
                </a:solidFill>
                <a:latin typeface="Calibri"/>
              </a:rPr>
              <a:t>Системные</a:t>
            </a:r>
            <a:r>
              <a:rPr lang="en-US" sz="1100" b="1" i="1" strike="noStrike" spc="-1">
                <a:solidFill>
                  <a:srgbClr val="000000"/>
                </a:solidFill>
                <a:latin typeface="Calibri"/>
              </a:rPr>
              <a:t>]</a:t>
            </a:r>
            <a:r>
              <a:rPr lang="ru-RU" sz="1100" b="1" i="1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100" b="0" i="1" strike="noStrike" spc="-1">
                <a:solidFill>
                  <a:srgbClr val="000000"/>
                </a:solidFill>
                <a:latin typeface="Calibri"/>
              </a:rPr>
              <a:t>→</a:t>
            </a:r>
            <a:r>
              <a:rPr lang="ru-RU" sz="1100" b="1" i="1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100" b="1" i="1" strike="noStrike" spc="-1">
                <a:solidFill>
                  <a:srgbClr val="000000"/>
                </a:solidFill>
                <a:latin typeface="Calibri"/>
              </a:rPr>
              <a:t>[</a:t>
            </a:r>
            <a:r>
              <a:rPr lang="ru-RU" sz="1100" b="1" i="1" strike="noStrike" spc="-1">
                <a:solidFill>
                  <a:srgbClr val="000000"/>
                </a:solidFill>
                <a:latin typeface="Calibri"/>
              </a:rPr>
              <a:t>Терминал </a:t>
            </a:r>
            <a:r>
              <a:rPr lang="en-US" sz="1100" b="1" i="1" strike="noStrike" spc="-1">
                <a:solidFill>
                  <a:srgbClr val="000000"/>
                </a:solidFill>
                <a:latin typeface="Calibri"/>
              </a:rPr>
              <a:t>Fly]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Для завершения работы в графическом режиме следует выбрать: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100" b="1" strike="noStrike" spc="-1">
                <a:solidFill>
                  <a:srgbClr val="000000"/>
                </a:solidFill>
                <a:latin typeface="Calibri"/>
              </a:rPr>
              <a:t>Выход (Logout)</a:t>
            </a: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 – завершается пользовательская сессия с выходом в окно графического входа в систему.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100" b="1" strike="noStrike" spc="-1">
                <a:solidFill>
                  <a:srgbClr val="000000"/>
                </a:solidFill>
                <a:latin typeface="Calibri"/>
              </a:rPr>
              <a:t>Перезагрузка (Reboot)</a:t>
            </a: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 – выполняется перезапуск ОС.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100" b="1" strike="noStrike" spc="-1">
                <a:solidFill>
                  <a:srgbClr val="000000"/>
                </a:solidFill>
                <a:latin typeface="Calibri"/>
              </a:rPr>
              <a:t>Выключение (Shutdown)</a:t>
            </a: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 – выполняется программа выключения компьютера.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63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63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63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63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3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640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5. ЗАВЕРШЕНИЕ РАБОТЫ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641" name="Picture 5"/>
          <p:cNvPicPr/>
          <p:nvPr/>
        </p:nvPicPr>
        <p:blipFill>
          <a:blip r:embed="rId4"/>
          <a:stretch/>
        </p:blipFill>
        <p:spPr>
          <a:xfrm>
            <a:off x="3354480" y="523800"/>
            <a:ext cx="5789160" cy="3415680"/>
          </a:xfrm>
          <a:prstGeom prst="rect">
            <a:avLst/>
          </a:prstGeom>
          <a:ln w="0">
            <a:noFill/>
          </a:ln>
        </p:spPr>
      </p:pic>
      <p:pic>
        <p:nvPicPr>
          <p:cNvPr id="642" name="Picture 4"/>
          <p:cNvPicPr/>
          <p:nvPr/>
        </p:nvPicPr>
        <p:blipFill>
          <a:blip r:embed="rId5"/>
          <a:stretch/>
        </p:blipFill>
        <p:spPr>
          <a:xfrm>
            <a:off x="3564000" y="1753920"/>
            <a:ext cx="5579640" cy="2810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TextBox 33"/>
          <p:cNvSpPr/>
          <p:nvPr/>
        </p:nvSpPr>
        <p:spPr>
          <a:xfrm>
            <a:off x="269280" y="628560"/>
            <a:ext cx="3453840" cy="388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Программа «Панель управления»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fly-admin-center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 – предоставляет централизованный доступ к графическим утилитам настройки и администрирования системы.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Главное окно программы содержит боковую панель меню (Панель меню) с рабочей панелью (справа) и управляющие элементы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en-US" sz="1800" b="0" strike="noStrike" spc="-1">
              <a:latin typeface="Arial"/>
            </a:endParaRPr>
          </a:p>
        </p:txBody>
      </p:sp>
      <p:grpSp>
        <p:nvGrpSpPr>
          <p:cNvPr id="64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64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64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64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5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65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652" name="Picture 4"/>
          <p:cNvPicPr/>
          <p:nvPr/>
        </p:nvPicPr>
        <p:blipFill>
          <a:blip r:embed="rId4"/>
          <a:stretch/>
        </p:blipFill>
        <p:spPr>
          <a:xfrm>
            <a:off x="3725280" y="441000"/>
            <a:ext cx="5418360" cy="4188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TextBox 33"/>
          <p:cNvSpPr/>
          <p:nvPr/>
        </p:nvSpPr>
        <p:spPr>
          <a:xfrm>
            <a:off x="269280" y="863320"/>
            <a:ext cx="3453840" cy="341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Программа «Автозапуск» (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Calibri"/>
              </a:rPr>
              <a:t>fly-admin-autostart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) отвечает за настройку </a:t>
            </a:r>
            <a:r>
              <a:rPr lang="ru-RU" sz="1800" b="0" strike="noStrike" spc="-1" dirty="0" smtClean="0">
                <a:solidFill>
                  <a:srgbClr val="000000"/>
                </a:solidFill>
                <a:latin typeface="Calibri"/>
              </a:rPr>
              <a:t>автоматического 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запуска приложений при загрузке рабочего стола.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 dirty="0">
                <a:solidFill>
                  <a:srgbClr val="000000"/>
                </a:solidFill>
                <a:latin typeface="Calibri"/>
              </a:rPr>
              <a:t>Для 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запуска</a:t>
            </a:r>
            <a:r>
              <a:rPr lang="ru-RU" sz="1800" b="0" i="1" strike="noStrike" spc="-1" dirty="0">
                <a:solidFill>
                  <a:srgbClr val="000000"/>
                </a:solidFill>
                <a:latin typeface="Calibri"/>
              </a:rPr>
              <a:t> программы «Автозапуск»: [Панель управления] → [Система] → [Автостарт].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dirty="0"/>
              <a:t/>
            </a:r>
            <a:br>
              <a:rPr dirty="0"/>
            </a:br>
            <a:endParaRPr lang="en-US" sz="1800" b="0" strike="noStrike" spc="-1" dirty="0">
              <a:latin typeface="Arial"/>
            </a:endParaRPr>
          </a:p>
        </p:txBody>
      </p:sp>
      <p:grpSp>
        <p:nvGrpSpPr>
          <p:cNvPr id="65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65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65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65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6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66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662" name="Picture 2"/>
          <p:cNvPicPr/>
          <p:nvPr/>
        </p:nvPicPr>
        <p:blipFill>
          <a:blip r:embed="rId4"/>
          <a:stretch/>
        </p:blipFill>
        <p:spPr>
          <a:xfrm>
            <a:off x="3723120" y="436320"/>
            <a:ext cx="5402160" cy="4177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TextBox 33"/>
          <p:cNvSpPr/>
          <p:nvPr/>
        </p:nvSpPr>
        <p:spPr>
          <a:xfrm>
            <a:off x="269280" y="849240"/>
            <a:ext cx="4446360" cy="344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Программа «Дата и время»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fly-admin-date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 позволяет изменить формат отображения времени на системных часах и формат отображения даты и времени на всплывающем сообщении при наведении курсора мыши на системные часы в области уведомлений на панели задач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«Дата и время»: [Панель управления] → [Система] → [Дата и время].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en-US" sz="1800" b="0" strike="noStrike" spc="-1">
              <a:latin typeface="Arial"/>
            </a:endParaRPr>
          </a:p>
        </p:txBody>
      </p:sp>
      <p:grpSp>
        <p:nvGrpSpPr>
          <p:cNvPr id="66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66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66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66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7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67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672" name="Picture 4"/>
          <p:cNvPicPr/>
          <p:nvPr/>
        </p:nvPicPr>
        <p:blipFill>
          <a:blip r:embed="rId4"/>
          <a:stretch/>
        </p:blipFill>
        <p:spPr>
          <a:xfrm>
            <a:off x="4852080" y="439200"/>
            <a:ext cx="4291920" cy="4180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TextBox 33"/>
          <p:cNvSpPr/>
          <p:nvPr/>
        </p:nvSpPr>
        <p:spPr>
          <a:xfrm>
            <a:off x="339840" y="858960"/>
            <a:ext cx="2376000" cy="20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Доступ к изменению установок регулируется программой «Санкции Policykit»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fly-admin-policykit-1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en-US" sz="1800" b="0" strike="noStrike" spc="-1">
              <a:latin typeface="Arial"/>
            </a:endParaRPr>
          </a:p>
        </p:txBody>
      </p:sp>
      <p:grpSp>
        <p:nvGrpSpPr>
          <p:cNvPr id="67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67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67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67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8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68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682" name="Picture 2"/>
          <p:cNvPicPr/>
          <p:nvPr/>
        </p:nvPicPr>
        <p:blipFill>
          <a:blip r:embed="rId4"/>
          <a:stretch/>
        </p:blipFill>
        <p:spPr>
          <a:xfrm>
            <a:off x="3138060" y="756282"/>
            <a:ext cx="5890320" cy="417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TextBox 33"/>
          <p:cNvSpPr/>
          <p:nvPr/>
        </p:nvSpPr>
        <p:spPr>
          <a:xfrm>
            <a:off x="344160" y="988920"/>
            <a:ext cx="3579480" cy="262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Программа «Настройка монитора»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fly-admin-screen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 позволяет управлять параметрами всех подключенных мониторов/экранов при помощи раздела «Экраны» и настраивать параметры цветопередачи в разделе «Цветовая коррекция».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en-US" sz="1800" b="0" strike="noStrike" spc="-1">
              <a:latin typeface="Arial"/>
            </a:endParaRPr>
          </a:p>
        </p:txBody>
      </p:sp>
      <p:grpSp>
        <p:nvGrpSpPr>
          <p:cNvPr id="68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68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68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68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9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69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692" name="Picture 4"/>
          <p:cNvPicPr/>
          <p:nvPr/>
        </p:nvPicPr>
        <p:blipFill>
          <a:blip r:embed="rId4"/>
          <a:stretch/>
        </p:blipFill>
        <p:spPr>
          <a:xfrm>
            <a:off x="4284000" y="433440"/>
            <a:ext cx="4859640" cy="4209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Рисунок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884680" y="878040"/>
            <a:ext cx="6259320" cy="4178520"/>
          </a:xfrm>
          <a:prstGeom prst="rect">
            <a:avLst/>
          </a:prstGeom>
          <a:ln w="0">
            <a:noFill/>
          </a:ln>
        </p:spPr>
      </p:pic>
      <p:sp>
        <p:nvSpPr>
          <p:cNvPr id="51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TextBox 33"/>
          <p:cNvSpPr/>
          <p:nvPr/>
        </p:nvSpPr>
        <p:spPr>
          <a:xfrm>
            <a:off x="456120" y="1626840"/>
            <a:ext cx="4372560" cy="17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1. Вход в систему.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2. Рабочий стол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Fly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3. Типы сессий, переключение сессий.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4. Менеджер файлов.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5. Завершение работы.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6. Пользовательские настройки.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515" name="Группа 3"/>
          <p:cNvGrpSpPr/>
          <p:nvPr/>
        </p:nvGrpSpPr>
        <p:grpSpPr>
          <a:xfrm>
            <a:off x="0" y="0"/>
            <a:ext cx="9144000" cy="1373400"/>
            <a:chOff x="0" y="0"/>
            <a:chExt cx="9144000" cy="1373400"/>
          </a:xfrm>
        </p:grpSpPr>
        <p:grpSp>
          <p:nvGrpSpPr>
            <p:cNvPr id="51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51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518" name="Рисунок 40"/>
              <p:cNvPicPr/>
              <p:nvPr/>
            </p:nvPicPr>
            <p:blipFill>
              <a:blip r:embed="rId4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20" name="Рисунок 43"/>
              <p:cNvPicPr/>
              <p:nvPr/>
            </p:nvPicPr>
            <p:blipFill>
              <a:blip r:embed="rId5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21" name="TextBox 56"/>
            <p:cNvSpPr/>
            <p:nvPr/>
          </p:nvSpPr>
          <p:spPr>
            <a:xfrm>
              <a:off x="798120" y="19440"/>
              <a:ext cx="5976360" cy="135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spc="299" dirty="0" smtClean="0">
                  <a:solidFill>
                    <a:srgbClr val="000000"/>
                  </a:solidFill>
                  <a:latin typeface="PT Astra Sans"/>
                </a:rPr>
                <a:t>AstraLinuxSE</a:t>
              </a:r>
              <a:endParaRPr lang="en-US" sz="1600" b="0" strike="noStrike" spc="-1" dirty="0">
                <a:latin typeface="Arial"/>
              </a:endParaRPr>
            </a:p>
            <a:p>
              <a:pPr>
                <a:lnSpc>
                  <a:spcPct val="130000"/>
                </a:lnSpc>
              </a:pPr>
              <a:endParaRPr lang="en-US" sz="1600" b="0" strike="noStrike" spc="-1" dirty="0">
                <a:latin typeface="Arial"/>
              </a:endParaRPr>
            </a:p>
            <a:p>
              <a:pPr>
                <a:lnSpc>
                  <a:spcPct val="130000"/>
                </a:lnSpc>
              </a:pPr>
              <a:r>
                <a:rPr lang="ru-RU" sz="1600" b="1" strike="noStrike" spc="299" dirty="0">
                  <a:solidFill>
                    <a:srgbClr val="000000"/>
                  </a:solidFill>
                  <a:latin typeface="PT Astra Sans"/>
                  <a:ea typeface="PT Astra Sans"/>
                </a:rPr>
                <a:t>ОСНОВНЫЕ ПРИЁМЫ РАБОТЫ </a:t>
              </a:r>
              <a:endParaRPr lang="en-US" sz="1600" b="0" strike="noStrike" spc="-1" dirty="0">
                <a:latin typeface="Arial"/>
              </a:endParaRPr>
            </a:p>
            <a:p>
              <a:pPr>
                <a:lnSpc>
                  <a:spcPct val="130000"/>
                </a:lnSpc>
              </a:pPr>
              <a:r>
                <a:rPr lang="ru-RU" sz="1600" b="1" strike="noStrike" spc="299" dirty="0">
                  <a:solidFill>
                    <a:srgbClr val="000000"/>
                  </a:solidFill>
                  <a:latin typeface="PT Astra Sans"/>
                  <a:ea typeface="PT Astra Sans"/>
                </a:rPr>
                <a:t>И НАСТРОЙКИ </a:t>
              </a:r>
              <a:r>
                <a:rPr lang="en-US" sz="1600" b="1" strike="noStrike" spc="299" dirty="0">
                  <a:solidFill>
                    <a:srgbClr val="000000"/>
                  </a:solidFill>
                  <a:latin typeface="PT Astra Sans"/>
                  <a:ea typeface="PT Astra Sans"/>
                </a:rPr>
                <a:t>ASTRA LINUX</a:t>
              </a:r>
              <a:endParaRPr lang="en-US" sz="1600" b="0" strike="noStrike" spc="-1" dirty="0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Прямоугольник 1"/>
          <p:cNvSpPr/>
          <p:nvPr/>
        </p:nvSpPr>
        <p:spPr>
          <a:xfrm>
            <a:off x="-3960" y="33948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TextBox 33"/>
          <p:cNvSpPr/>
          <p:nvPr/>
        </p:nvSpPr>
        <p:spPr>
          <a:xfrm>
            <a:off x="95760" y="531360"/>
            <a:ext cx="9001080" cy="411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Программа «Обработка подключения устройств»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fly-admin-reflex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 отвечает за настройку службы обработки «горячего» подключения устройств. Позволяет установить условия, в соответствии с которыми при подключении и отключении определенных устройств будут выполняться те или иные действия.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 Доступные действия определяются в файлах конфигурации: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Calibri"/>
              </a:rPr>
              <a:t>/usr/share/fly/data/fly-reflex/actions/*.desktop.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i="1" strike="noStrike" spc="-1">
                <a:solidFill>
                  <a:srgbClr val="000000"/>
                </a:solidFill>
                <a:latin typeface="Calibri"/>
              </a:rPr>
              <a:t>~/.fly/fly-reflex/actions/*.desktop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Для запуска программы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 «Обработка подключения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устройств»: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[Панель управления] →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[Оборудование] →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[Обработка «горячего»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подключения].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69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69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69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69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0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0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702" name="Picture 2"/>
          <p:cNvPicPr/>
          <p:nvPr/>
        </p:nvPicPr>
        <p:blipFill>
          <a:blip r:embed="rId4"/>
          <a:stretch/>
        </p:blipFill>
        <p:spPr>
          <a:xfrm>
            <a:off x="3708000" y="2172960"/>
            <a:ext cx="5389200" cy="2428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TextBox 33"/>
          <p:cNvSpPr/>
          <p:nvPr/>
        </p:nvSpPr>
        <p:spPr>
          <a:xfrm>
            <a:off x="339660" y="862200"/>
            <a:ext cx="5442120" cy="371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Программа «Программа Меню и ярлыки» (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Calibri"/>
              </a:rPr>
              <a:t>fly-menuedit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) предназначена для редактирования панели быстрого запуска рабочего стола и стартового меню «Пуск», а также для создания и редактирования ярлыков и коллекций ярлыков с помощью этих меню. В заголовке окна рядом со значком отображается название меню и маршрутное имя соответствующего файла.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 dirty="0">
                <a:solidFill>
                  <a:srgbClr val="000000"/>
                </a:solidFill>
                <a:latin typeface="Calibri"/>
              </a:rPr>
              <a:t>Для запуска программы «Программа Меню и ярлыки»: [Панель управления] → [Рабочий стол] → [Панель быстрого запуска].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dirty="0"/>
              <a:t/>
            </a:r>
            <a:br>
              <a:rPr dirty="0"/>
            </a:br>
            <a:endParaRPr lang="en-US" sz="1800" b="0" strike="noStrike" spc="-1" dirty="0">
              <a:latin typeface="Arial"/>
            </a:endParaRPr>
          </a:p>
        </p:txBody>
      </p:sp>
      <p:grpSp>
        <p:nvGrpSpPr>
          <p:cNvPr id="70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70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70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70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1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1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 dirty="0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pic>
        <p:nvPicPr>
          <p:cNvPr id="712" name="Picture 2"/>
          <p:cNvPicPr/>
          <p:nvPr/>
        </p:nvPicPr>
        <p:blipFill>
          <a:blip r:embed="rId4"/>
          <a:stretch/>
        </p:blipFill>
        <p:spPr>
          <a:xfrm>
            <a:off x="5796000" y="419040"/>
            <a:ext cx="3357000" cy="417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TextBox 33"/>
          <p:cNvSpPr/>
          <p:nvPr/>
        </p:nvSpPr>
        <p:spPr>
          <a:xfrm>
            <a:off x="179640" y="439200"/>
            <a:ext cx="2909520" cy="252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Программа «Настройка параметров окон</a:t>
            </a:r>
            <a:r>
              <a:rPr lang="ru-RU" sz="1600" b="1" strike="noStrike" spc="-1">
                <a:solidFill>
                  <a:srgbClr val="000000"/>
                </a:solidFill>
                <a:latin typeface="Calibri"/>
              </a:rPr>
              <a:t>» (</a:t>
            </a:r>
            <a:r>
              <a:rPr lang="en-GB" sz="1600" b="1" strike="noStrike" spc="-1">
                <a:solidFill>
                  <a:srgbClr val="000000"/>
                </a:solidFill>
                <a:latin typeface="Calibri"/>
              </a:rPr>
              <a:t>fly-admin-winprops)</a:t>
            </a: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предназначена для настройки свойств окон.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«Настройка параметров окон»: [Панель управления] → [Рабочий стол] → [Параметры окон].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71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71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71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71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2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2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722" name="Picture 4"/>
          <p:cNvPicPr/>
          <p:nvPr/>
        </p:nvPicPr>
        <p:blipFill>
          <a:blip r:embed="rId4"/>
          <a:stretch/>
        </p:blipFill>
        <p:spPr>
          <a:xfrm>
            <a:off x="3143520" y="461880"/>
            <a:ext cx="5943960" cy="4142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TextBox 33"/>
          <p:cNvSpPr/>
          <p:nvPr/>
        </p:nvSpPr>
        <p:spPr>
          <a:xfrm>
            <a:off x="114480" y="663840"/>
            <a:ext cx="4011480" cy="392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Программа «Планировщик задач» (</a:t>
            </a:r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fly-admin-cron</a:t>
            </a: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) позволяет в графическом режиме изменять настройки демона cron. С ее помощью можно установить расписание задач: назначить выполнение программы (сценария или приложения) в установленное время, установить время прекращения выполнения назначенной программы и настроить среду ее выполнения (переменные окружения), а также разрешить или запретить выполнение уже установленной задачи. При запуске с уровнем классификационной метки, отличным от нулевого, появляется сообщение о том, что какие-либо изменения не применяются.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«Планировщик задач»: [Панель управления] → [Прочее] → [Планировщик задач].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72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72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72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72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3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3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732" name="Picture 4"/>
          <p:cNvPicPr/>
          <p:nvPr/>
        </p:nvPicPr>
        <p:blipFill>
          <a:blip r:embed="rId4"/>
          <a:stretch/>
        </p:blipFill>
        <p:spPr>
          <a:xfrm>
            <a:off x="4356000" y="423000"/>
            <a:ext cx="4787640" cy="4220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TextBox 33"/>
          <p:cNvSpPr/>
          <p:nvPr/>
        </p:nvSpPr>
        <p:spPr>
          <a:xfrm>
            <a:off x="87480" y="552960"/>
            <a:ext cx="3672000" cy="33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Программа «Раскладка клавиатуры»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fly-xkbmap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 предназначена для переключения раскладок клавиатуры. Основана на расширении XKB для X11. Позволяет использовать различные раскладки клавиатуры.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«Раскладка клавиатуры»: [Панель управления] → [Рабочий стол] → [Раскладка клавиатуры].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73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73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73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73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4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4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742" name="Picture 2"/>
          <p:cNvPicPr/>
          <p:nvPr/>
        </p:nvPicPr>
        <p:blipFill>
          <a:blip r:embed="rId4"/>
          <a:stretch/>
        </p:blipFill>
        <p:spPr>
          <a:xfrm>
            <a:off x="3852000" y="426600"/>
            <a:ext cx="5291640" cy="4188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TextBox 33"/>
          <p:cNvSpPr/>
          <p:nvPr/>
        </p:nvSpPr>
        <p:spPr>
          <a:xfrm>
            <a:off x="344160" y="440280"/>
            <a:ext cx="5442120" cy="371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Программа «Программа Меню и ярлыки»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fly-menuedit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 предназначена для редактирования панели быстрого запуска рабочего стола и стартового меню «Пуск», а также для создания и редактирования ярлыков и коллекций ярлыков с помощью этих меню. В заголовке окна рядом со значком отображается название меню и маршрутное имя соответствующего файла.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«Программа Меню и ярлыки»: [Панель управления] → [Рабочий стол] → [Стартовое меню].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en-US" sz="1800" b="0" strike="noStrike" spc="-1">
              <a:latin typeface="Arial"/>
            </a:endParaRPr>
          </a:p>
        </p:txBody>
      </p:sp>
      <p:grpSp>
        <p:nvGrpSpPr>
          <p:cNvPr id="74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74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74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74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5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5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752" name="Picture 4"/>
          <p:cNvPicPr/>
          <p:nvPr/>
        </p:nvPicPr>
        <p:blipFill>
          <a:blip r:embed="rId4"/>
          <a:stretch/>
        </p:blipFill>
        <p:spPr>
          <a:xfrm>
            <a:off x="5786280" y="443160"/>
            <a:ext cx="3352320" cy="4169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4" name="TextBox 33"/>
          <p:cNvSpPr/>
          <p:nvPr/>
        </p:nvSpPr>
        <p:spPr>
          <a:xfrm>
            <a:off x="344160" y="1019160"/>
            <a:ext cx="3651480" cy="256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Программа «Темы рабочего стола Fly»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fly-admin-theme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 – это редактор тем и настроек рабочего стола.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«Темы рабочего стола Fly»: [Панель управления] → [Рабочий стол] → [Темы рабочего стола]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75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75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75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75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6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6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762" name="Picture 2"/>
          <p:cNvPicPr/>
          <p:nvPr/>
        </p:nvPicPr>
        <p:blipFill>
          <a:blip r:embed="rId4"/>
          <a:stretch/>
        </p:blipFill>
        <p:spPr>
          <a:xfrm>
            <a:off x="4122000" y="441000"/>
            <a:ext cx="5021640" cy="417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TextBox 33"/>
          <p:cNvSpPr/>
          <p:nvPr/>
        </p:nvSpPr>
        <p:spPr>
          <a:xfrm>
            <a:off x="344160" y="607680"/>
            <a:ext cx="3651480" cy="33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Программа «Менеджер шрифтов»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fly-admin-fonts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 позволяет получать информацию о доступных системных шрифтах и просматривать их начертание, а также импортировать новые шрифты.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«Менеджер шрифтов»: [Панель управления] → [Рабочий стол] → [Шрифты].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76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76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76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76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7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7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772" name="Picture 4"/>
          <p:cNvPicPr/>
          <p:nvPr/>
        </p:nvPicPr>
        <p:blipFill>
          <a:blip r:embed="rId4"/>
          <a:stretch/>
        </p:blipFill>
        <p:spPr>
          <a:xfrm>
            <a:off x="4101120" y="432000"/>
            <a:ext cx="5040720" cy="414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TextBox 33"/>
          <p:cNvSpPr/>
          <p:nvPr/>
        </p:nvSpPr>
        <p:spPr>
          <a:xfrm>
            <a:off x="107640" y="449640"/>
            <a:ext cx="8306640" cy="328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Программа «Менеджер печати Fly» (</a:t>
            </a:r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fly-admin-printer</a:t>
            </a: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) – это программа настройки печати в графическом режиме. Позволяет администрировать систему печати: устанавливать, настраивать и удалять принтеры и классы принтеров, а также настраивать сервер печати и управлять заданиями на печать.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Действия по администрированию должны выполнятся от имени пользователя из системной группы CUPS (по умолчанию lpadmin) или от администратора ОС, пользователя из группы astra-admins. Обычный пользователь может устанавливать настройки печати и опции принтера, а также управлять заданиями на печать (удалять, приостанавливать,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возобновлять печать и устанавливать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отложенную печать).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Для вызова привилегированных действий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запрашивается авторизация.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«Менеджер печати»: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i="1" strike="noStrike" spc="-1">
                <a:solidFill>
                  <a:srgbClr val="000000"/>
                </a:solidFill>
                <a:latin typeface="Calibri"/>
              </a:rPr>
              <a:t>[Панель управления] → [Оборудование] →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i="1" strike="noStrike" spc="-1">
                <a:solidFill>
                  <a:srgbClr val="000000"/>
                </a:solidFill>
                <a:latin typeface="Calibri"/>
              </a:rPr>
              <a:t>[Принтеры].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77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77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77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77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8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8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782" name="Picture 2"/>
          <p:cNvPicPr/>
          <p:nvPr/>
        </p:nvPicPr>
        <p:blipFill>
          <a:blip r:embed="rId4"/>
          <a:stretch/>
        </p:blipFill>
        <p:spPr>
          <a:xfrm>
            <a:off x="3978000" y="1933560"/>
            <a:ext cx="5165640" cy="2639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TextBox 33"/>
          <p:cNvSpPr/>
          <p:nvPr/>
        </p:nvSpPr>
        <p:spPr>
          <a:xfrm>
            <a:off x="251640" y="586800"/>
            <a:ext cx="4718880" cy="398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00000"/>
                </a:solidFill>
                <a:latin typeface="Calibri"/>
              </a:rPr>
              <a:t>Установка.</a:t>
            </a: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 Программа «Менеджер пакетов Synaptic» (Synaptic Package Manager) – это графический интерфейс для системы управления пакетами apt.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Основные функции: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Установка пакетов.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Удаление пакетов.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Обновление отдельных пакетов.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Обновление всей системы (dist-upgrade).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Поиск пакетов.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Ведение списка используемых репозиториев (sources.list).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«Менеджер пакетов Synaptic»: [Панель управления] → [Программы] → [Менеджер пакетов Synaptic].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78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78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78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78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9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9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792" name="Picture 2"/>
          <p:cNvPicPr/>
          <p:nvPr/>
        </p:nvPicPr>
        <p:blipFill>
          <a:blip r:embed="rId4"/>
          <a:stretch/>
        </p:blipFill>
        <p:spPr>
          <a:xfrm>
            <a:off x="4788000" y="437760"/>
            <a:ext cx="4355640" cy="4225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TextBox 33"/>
          <p:cNvSpPr/>
          <p:nvPr/>
        </p:nvSpPr>
        <p:spPr>
          <a:xfrm>
            <a:off x="323640" y="1215360"/>
            <a:ext cx="3600000" cy="256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Графический вход пользователя в систему осуществляется при помощи утилит </a:t>
            </a:r>
            <a:r>
              <a:rPr dirty="0"/>
              <a:t/>
            </a:r>
            <a:br>
              <a:rPr dirty="0"/>
            </a:br>
            <a:r>
              <a:rPr lang="ru-RU" sz="1800" b="1" strike="noStrike" spc="-1" dirty="0">
                <a:solidFill>
                  <a:srgbClr val="000000"/>
                </a:solidFill>
                <a:latin typeface="Calibri"/>
              </a:rPr>
              <a:t>«Вход в систему: сервер» 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(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Calibri"/>
              </a:rPr>
              <a:t>fly-dm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) </a:t>
            </a:r>
            <a:r>
              <a:rPr dirty="0"/>
              <a:t/>
            </a:r>
            <a:br>
              <a:rPr dirty="0"/>
            </a:b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и </a:t>
            </a:r>
            <a:r>
              <a:rPr dirty="0"/>
              <a:t/>
            </a:r>
            <a:br>
              <a:rPr dirty="0"/>
            </a:br>
            <a:r>
              <a:rPr lang="ru-RU" sz="1800" b="1" strike="noStrike" spc="-1" dirty="0">
                <a:solidFill>
                  <a:srgbClr val="000000"/>
                </a:solidFill>
                <a:latin typeface="Calibri"/>
              </a:rPr>
              <a:t>«Вход в систему: GUI» 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(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Calibri"/>
              </a:rPr>
              <a:t>fly-qdm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),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переход к которым происходит после окончания работы загрузчика.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52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52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52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52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2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30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1. ВХОД В СИСТЕМУ 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531" name="Рисунок 48"/>
          <p:cNvPicPr/>
          <p:nvPr/>
        </p:nvPicPr>
        <p:blipFill>
          <a:blip r:embed="rId4"/>
          <a:stretch/>
        </p:blipFill>
        <p:spPr>
          <a:xfrm>
            <a:off x="3996360" y="658549"/>
            <a:ext cx="5147640" cy="417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4" name="TextBox 33"/>
          <p:cNvSpPr/>
          <p:nvPr/>
        </p:nvSpPr>
        <p:spPr>
          <a:xfrm>
            <a:off x="179640" y="637560"/>
            <a:ext cx="2736000" cy="393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Программа «Менеджер устройств»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fly-admin-device-manager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 предназначена для получения информации об устройствах, доступных в системе, а также для настройки некоторых из них.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«Менеджер устройств»: [Системные] → [Менеджер устройств].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79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79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79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79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0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80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802" name="Picture 5"/>
          <p:cNvPicPr/>
          <p:nvPr/>
        </p:nvPicPr>
        <p:blipFill>
          <a:blip r:embed="rId4"/>
          <a:stretch/>
        </p:blipFill>
        <p:spPr>
          <a:xfrm>
            <a:off x="3143880" y="446760"/>
            <a:ext cx="6030000" cy="417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TextBox 33"/>
          <p:cNvSpPr/>
          <p:nvPr/>
        </p:nvSpPr>
        <p:spPr>
          <a:xfrm>
            <a:off x="107640" y="1186200"/>
            <a:ext cx="2808000" cy="28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Программа Gpar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ed (GNOME Partition Editor) предназначенный для создания, организации и удаления разделов диска.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«Gparted»: [Системные] → [Редактор разделов Gparted].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0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80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80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0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1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81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812" name="Picture 2"/>
          <p:cNvPicPr/>
          <p:nvPr/>
        </p:nvPicPr>
        <p:blipFill>
          <a:blip r:embed="rId4"/>
          <a:stretch/>
        </p:blipFill>
        <p:spPr>
          <a:xfrm>
            <a:off x="3117960" y="956160"/>
            <a:ext cx="6018480" cy="3295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TextBox 33"/>
          <p:cNvSpPr/>
          <p:nvPr/>
        </p:nvSpPr>
        <p:spPr>
          <a:xfrm>
            <a:off x="337320" y="834840"/>
            <a:ext cx="3298320" cy="33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Программа «Системный монитор»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ksysguard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 позволяет просматривать общую информацию о системе, процессах, точках монтирования, а также сетевую статистик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«Системный монитор»: [Системные] → [Системный монитор].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1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81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81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1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2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82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822" name="Picture 4"/>
          <p:cNvPicPr/>
          <p:nvPr/>
        </p:nvPicPr>
        <p:blipFill>
          <a:blip r:embed="rId4"/>
          <a:stretch/>
        </p:blipFill>
        <p:spPr>
          <a:xfrm>
            <a:off x="3771000" y="448200"/>
            <a:ext cx="5372640" cy="417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TextBox 33"/>
          <p:cNvSpPr/>
          <p:nvPr/>
        </p:nvSpPr>
        <p:spPr>
          <a:xfrm>
            <a:off x="143280" y="770400"/>
            <a:ext cx="2577960" cy="32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Программа «Терминал Fly» (</a:t>
            </a:r>
            <a:r>
              <a:rPr lang="ru-RU" sz="1600" b="1" strike="noStrike" spc="-1">
                <a:solidFill>
                  <a:srgbClr val="000000"/>
                </a:solidFill>
                <a:latin typeface="Calibri"/>
              </a:rPr>
              <a:t>fly-term</a:t>
            </a: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) представляет собой эмулятор терминала с расширенными возможностями: многооконным режимом, возможностью прокрутки экрана, редактируемым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>
                <a:solidFill>
                  <a:srgbClr val="000000"/>
                </a:solidFill>
                <a:latin typeface="Calibri"/>
              </a:rPr>
              <a:t>Для запуска программы «Терминал Fly»: [Системные] → [Терминал Fly].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82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82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82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2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3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831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6. ПОЛЬЗОВАТЕЛЬСКИЕ НАСТРОЙКИ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832" name="Picture 2"/>
          <p:cNvPicPr/>
          <p:nvPr/>
        </p:nvPicPr>
        <p:blipFill>
          <a:blip r:embed="rId4"/>
          <a:stretch/>
        </p:blipFill>
        <p:spPr>
          <a:xfrm>
            <a:off x="2824560" y="441000"/>
            <a:ext cx="6319080" cy="4172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Рисунок 4"/>
          <p:cNvPicPr/>
          <p:nvPr/>
        </p:nvPicPr>
        <p:blipFill>
          <a:blip r:embed="rId2"/>
          <a:stretch/>
        </p:blipFill>
        <p:spPr>
          <a:xfrm>
            <a:off x="4428000" y="966060"/>
            <a:ext cx="4715640" cy="4177440"/>
          </a:xfrm>
          <a:prstGeom prst="rect">
            <a:avLst/>
          </a:prstGeom>
          <a:ln w="0">
            <a:noFill/>
          </a:ln>
        </p:spPr>
      </p:pic>
      <p:sp>
        <p:nvSpPr>
          <p:cNvPr id="834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TextBox 33"/>
          <p:cNvSpPr/>
          <p:nvPr/>
        </p:nvSpPr>
        <p:spPr>
          <a:xfrm>
            <a:off x="456120" y="1901160"/>
            <a:ext cx="4372560" cy="118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1. монтирование съемных носителей;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2. особенности работы с ГИС с использованием крипто-средств;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3. работа с почтовым клиентом </a:t>
            </a:r>
            <a:r>
              <a:rPr lang="en-GB" sz="1800" b="1" strike="noStrike" spc="-1">
                <a:solidFill>
                  <a:srgbClr val="000000"/>
                </a:solidFill>
                <a:latin typeface="Calibri"/>
              </a:rPr>
              <a:t>Evolution.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36" name="Группа 3"/>
          <p:cNvGrpSpPr/>
          <p:nvPr/>
        </p:nvGrpSpPr>
        <p:grpSpPr>
          <a:xfrm>
            <a:off x="0" y="0"/>
            <a:ext cx="9144000" cy="1373400"/>
            <a:chOff x="0" y="0"/>
            <a:chExt cx="9144000" cy="1373400"/>
          </a:xfrm>
        </p:grpSpPr>
        <p:grpSp>
          <p:nvGrpSpPr>
            <p:cNvPr id="837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838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39" name="Рисунок 40"/>
              <p:cNvPicPr/>
              <p:nvPr/>
            </p:nvPicPr>
            <p:blipFill>
              <a:blip r:embed="rId3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41" name="Рисунок 43"/>
              <p:cNvPicPr/>
              <p:nvPr/>
            </p:nvPicPr>
            <p:blipFill>
              <a:blip r:embed="rId4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842" name="TextBox 56"/>
            <p:cNvSpPr/>
            <p:nvPr/>
          </p:nvSpPr>
          <p:spPr>
            <a:xfrm>
              <a:off x="798120" y="19440"/>
              <a:ext cx="5976360" cy="135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sz="1600" b="0" strike="noStrike" spc="-1" dirty="0">
                <a:latin typeface="Arial"/>
              </a:endParaRPr>
            </a:p>
            <a:p>
              <a:pPr>
                <a:lnSpc>
                  <a:spcPct val="130000"/>
                </a:lnSpc>
              </a:pPr>
              <a:endParaRPr lang="en-US" sz="1600" b="0" strike="noStrike" spc="-1" dirty="0">
                <a:latin typeface="Arial"/>
              </a:endParaRPr>
            </a:p>
            <a:p>
              <a:pPr>
                <a:lnSpc>
                  <a:spcPct val="130000"/>
                </a:lnSpc>
              </a:pPr>
              <a:r>
                <a:rPr lang="ru-RU" sz="1600" b="1" strike="noStrike" spc="299" dirty="0">
                  <a:solidFill>
                    <a:srgbClr val="000000"/>
                  </a:solidFill>
                  <a:latin typeface="PT Astra Sans"/>
                  <a:ea typeface="PT Astra Sans"/>
                </a:rPr>
                <a:t>РАБОТА С НОСИТЕЛЯМИ ИНФОРМАЦИИ И ОФИСНЫМИ ПРИЛОЖЕНИЯМИ</a:t>
              </a:r>
              <a:endParaRPr lang="en-US" sz="1600" b="0" strike="noStrike" spc="-1" dirty="0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Рисунок 130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895120" y="447480"/>
            <a:ext cx="6248520" cy="4165560"/>
          </a:xfrm>
          <a:prstGeom prst="rect">
            <a:avLst/>
          </a:prstGeom>
          <a:ln w="0">
            <a:noFill/>
          </a:ln>
        </p:spPr>
      </p:pic>
      <p:sp>
        <p:nvSpPr>
          <p:cNvPr id="844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TextBox 33"/>
          <p:cNvSpPr/>
          <p:nvPr/>
        </p:nvSpPr>
        <p:spPr>
          <a:xfrm>
            <a:off x="456120" y="2175480"/>
            <a:ext cx="437256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1. монтирование съемных носителей;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2. офисный пакет LibreOffice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46" name="Группа 3"/>
          <p:cNvGrpSpPr/>
          <p:nvPr/>
        </p:nvGrpSpPr>
        <p:grpSpPr>
          <a:xfrm>
            <a:off x="0" y="0"/>
            <a:ext cx="9144000" cy="1373400"/>
            <a:chOff x="0" y="0"/>
            <a:chExt cx="9144000" cy="1373400"/>
          </a:xfrm>
        </p:grpSpPr>
        <p:grpSp>
          <p:nvGrpSpPr>
            <p:cNvPr id="847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848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49" name="Рисунок 40"/>
              <p:cNvPicPr/>
              <p:nvPr/>
            </p:nvPicPr>
            <p:blipFill>
              <a:blip r:embed="rId4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51" name="Рисунок 43"/>
              <p:cNvPicPr/>
              <p:nvPr/>
            </p:nvPicPr>
            <p:blipFill>
              <a:blip r:embed="rId5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852" name="TextBox 56"/>
            <p:cNvSpPr/>
            <p:nvPr/>
          </p:nvSpPr>
          <p:spPr>
            <a:xfrm>
              <a:off x="798120" y="19440"/>
              <a:ext cx="5976360" cy="135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sz="1600" b="0" strike="noStrike" spc="-1" dirty="0">
                <a:latin typeface="Arial"/>
              </a:endParaRPr>
            </a:p>
            <a:p>
              <a:pPr>
                <a:lnSpc>
                  <a:spcPct val="130000"/>
                </a:lnSpc>
              </a:pPr>
              <a:endParaRPr lang="en-US" sz="1600" b="0" strike="noStrike" spc="-1" dirty="0">
                <a:latin typeface="Arial"/>
              </a:endParaRPr>
            </a:p>
            <a:p>
              <a:pPr>
                <a:lnSpc>
                  <a:spcPct val="130000"/>
                </a:lnSpc>
              </a:pPr>
              <a:r>
                <a:rPr lang="ru-RU" sz="1600" b="1" strike="noStrike" spc="299" dirty="0">
                  <a:solidFill>
                    <a:srgbClr val="000000"/>
                  </a:solidFill>
                  <a:latin typeface="PT Astra Sans"/>
                  <a:ea typeface="PT Astra Sans"/>
                </a:rPr>
                <a:t>РАБОТА С НОСИТЕЛЯМИ ИНФОРМАЦИИ И ОФИСНЫМИ ПРИЛОЖЕНИЯМИ</a:t>
              </a:r>
              <a:endParaRPr lang="en-US" sz="1600" b="0" strike="noStrike" spc="-1" dirty="0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TextBox 33"/>
          <p:cNvSpPr/>
          <p:nvPr/>
        </p:nvSpPr>
        <p:spPr>
          <a:xfrm>
            <a:off x="339840" y="834840"/>
            <a:ext cx="5167800" cy="33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 качестве файловых систем на носителях информации компьютеров с ОС (в том числе съемных машинных носителях информации) должны использоваться только файловые системы, поддерживающие расширенные (в т.ч. мандатные) атрибуты пользователей и обеспечивающие гарантированное уничтожение (стирание) информации.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Рекомендуемые файловые системы: Ext2/Ext3/Ext4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5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85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85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5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6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861" name="TextBox 56"/>
            <p:cNvSpPr/>
            <p:nvPr/>
          </p:nvSpPr>
          <p:spPr>
            <a:xfrm>
              <a:off x="539640" y="19440"/>
              <a:ext cx="7560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РАБОТА С НОСИТЕЛЯМИ ИНФОРМАЦИИ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862" name="Picture 2"/>
          <p:cNvPicPr/>
          <p:nvPr/>
        </p:nvPicPr>
        <p:blipFill>
          <a:blip r:embed="rId4"/>
          <a:stretch/>
        </p:blipFill>
        <p:spPr>
          <a:xfrm>
            <a:off x="5572800" y="1654920"/>
            <a:ext cx="3512880" cy="2015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Picture 4"/>
          <p:cNvPicPr/>
          <p:nvPr/>
        </p:nvPicPr>
        <p:blipFill>
          <a:blip r:embed="rId2"/>
          <a:srcRect t="57" r="5902" b="-57"/>
          <a:stretch/>
        </p:blipFill>
        <p:spPr>
          <a:xfrm>
            <a:off x="539640" y="411480"/>
            <a:ext cx="8604000" cy="4186800"/>
          </a:xfrm>
          <a:prstGeom prst="rect">
            <a:avLst/>
          </a:prstGeom>
          <a:ln w="0">
            <a:noFill/>
          </a:ln>
        </p:spPr>
      </p:pic>
      <p:sp>
        <p:nvSpPr>
          <p:cNvPr id="864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TextBox 33"/>
          <p:cNvSpPr/>
          <p:nvPr/>
        </p:nvSpPr>
        <p:spPr>
          <a:xfrm>
            <a:off x="186120" y="726840"/>
            <a:ext cx="5167800" cy="256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Перед использованием, любое устройство с файловой системой должно быть смонтировано (Mount) в системе.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Подключить (смонтировать) накопитель можно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Щелкнув по всплывающему окошку в правой части панели задач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 помощью менеджера файлов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 помощью командной строки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66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867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868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69" name="Рисунок 40"/>
              <p:cNvPicPr/>
              <p:nvPr/>
            </p:nvPicPr>
            <p:blipFill>
              <a:blip r:embed="rId3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71" name="Рисунок 43"/>
              <p:cNvPicPr/>
              <p:nvPr/>
            </p:nvPicPr>
            <p:blipFill>
              <a:blip r:embed="rId4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872" name="TextBox 56"/>
            <p:cNvSpPr/>
            <p:nvPr/>
          </p:nvSpPr>
          <p:spPr>
            <a:xfrm>
              <a:off x="539640" y="19440"/>
              <a:ext cx="669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</a:t>
              </a: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МОНТИРОВАНИЕ СЪЕМНЫХ НАКОПИТЕЛЕЙ</a:t>
              </a:r>
              <a:endParaRPr lang="en-US" sz="16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TextBox 33"/>
          <p:cNvSpPr/>
          <p:nvPr/>
        </p:nvSpPr>
        <p:spPr>
          <a:xfrm>
            <a:off x="186120" y="589680"/>
            <a:ext cx="4313520" cy="28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Перед использованием, любое устройство с файловой системой должно быть смонтировано (Mount) в системе.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Подключить (смонтировать) накопитель можно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Щелкнув по всплывающему окошку в правой части панели задач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С помощью менеджера файлов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 помощью командной строки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7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87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87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7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8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881" name="TextBox 56"/>
            <p:cNvSpPr/>
            <p:nvPr/>
          </p:nvSpPr>
          <p:spPr>
            <a:xfrm>
              <a:off x="539640" y="19440"/>
              <a:ext cx="669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</a:t>
              </a: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МОНТИРОВАНИЕ СЪЕМНЫХ НАКОПИТЕЛЕЙ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882" name="Picture 2"/>
          <p:cNvPicPr/>
          <p:nvPr/>
        </p:nvPicPr>
        <p:blipFill>
          <a:blip r:embed="rId4"/>
          <a:stretch/>
        </p:blipFill>
        <p:spPr>
          <a:xfrm>
            <a:off x="4500000" y="408600"/>
            <a:ext cx="4650840" cy="4210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TextBox 33"/>
          <p:cNvSpPr/>
          <p:nvPr/>
        </p:nvSpPr>
        <p:spPr>
          <a:xfrm>
            <a:off x="251640" y="824040"/>
            <a:ext cx="7265520" cy="33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Перед использованием, любое устройство с файловой системой должно быть смонтировано (Mount) в системе.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Подключить (смонтировать) накопитель можно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Щелкнув по всплывающему окошку в правой части панели задач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 помощью менеджера файлов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С помощью командной строки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монтирования CD/DVD в командной строке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воспользуйтесь следующей командой: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$ mount /media/cdrom /mnt/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88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88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88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8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9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891" name="TextBox 56"/>
            <p:cNvSpPr/>
            <p:nvPr/>
          </p:nvSpPr>
          <p:spPr>
            <a:xfrm>
              <a:off x="539640" y="19440"/>
              <a:ext cx="6768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</a:t>
              </a: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МОНТИРОВАНИЕ СЪЕМНЫХ НАКОПИТЕЛЕЙ</a:t>
              </a:r>
              <a:endParaRPr lang="en-US" sz="16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TextBox 33"/>
          <p:cNvSpPr/>
          <p:nvPr/>
        </p:nvSpPr>
        <p:spPr>
          <a:xfrm>
            <a:off x="107640" y="599400"/>
            <a:ext cx="8712720" cy="420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перехода в консольный режим следует </a:t>
            </a:r>
            <a:r>
              <a:t/>
            </a:r>
            <a:br/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нажать на клавиатуре </a:t>
            </a:r>
            <a:r>
              <a:t/>
            </a:r>
            <a:br/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&lt;Ctrl&gt;+&lt;Левый Alt&gt;+&lt;F1&gt;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, либо </a:t>
            </a:r>
            <a:r>
              <a:t/>
            </a:r>
            <a:br/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&lt;Ctrl&gt;+&lt;Левый Alt&gt;+&lt;F2&gt;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и т.д. до </a:t>
            </a:r>
            <a:r>
              <a:t/>
            </a:r>
            <a:br/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&lt;Ctrl&gt;+&lt;Левый Alt&gt;+&lt;F6&gt;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Произойдет переход к одной </a:t>
            </a:r>
            <a:r>
              <a:t/>
            </a:r>
            <a:br/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из 6 текстовых виртуальных консолей. </a:t>
            </a:r>
            <a:r>
              <a:t/>
            </a:r>
            <a:br/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После окончания работы в текстовом </a:t>
            </a:r>
            <a:r>
              <a:t/>
            </a:r>
            <a:br/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режиме следует набрать команду: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$ exit</a:t>
            </a:r>
            <a:r>
              <a:t/>
            </a:r>
            <a:br/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Обратно в графический рабочий стол можно вернуться, нажав сочетание клавиш 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&lt;Ctrl&gt;+&lt;Левый Alt&gt;+&lt;F7&gt;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53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53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53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53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3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40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1. ВХОД В СИСТЕМУ 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541" name="Рисунок 136"/>
          <p:cNvPicPr/>
          <p:nvPr/>
        </p:nvPicPr>
        <p:blipFill>
          <a:blip r:embed="rId4"/>
          <a:srcRect t="1185" r="38061" b="-1185"/>
          <a:stretch/>
        </p:blipFill>
        <p:spPr>
          <a:xfrm>
            <a:off x="4130280" y="1640520"/>
            <a:ext cx="4905720" cy="1911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Picture 13"/>
          <p:cNvPicPr/>
          <p:nvPr/>
        </p:nvPicPr>
        <p:blipFill>
          <a:blip r:embed="rId2"/>
          <a:srcRect t="57" r="5902" b="-57"/>
          <a:stretch/>
        </p:blipFill>
        <p:spPr>
          <a:xfrm>
            <a:off x="539640" y="411480"/>
            <a:ext cx="8604000" cy="4186800"/>
          </a:xfrm>
          <a:prstGeom prst="rect">
            <a:avLst/>
          </a:prstGeom>
          <a:ln w="0">
            <a:noFill/>
          </a:ln>
        </p:spPr>
      </p:pic>
      <p:pic>
        <p:nvPicPr>
          <p:cNvPr id="893" name="Picture 2"/>
          <p:cNvPicPr/>
          <p:nvPr/>
        </p:nvPicPr>
        <p:blipFill>
          <a:blip r:embed="rId3"/>
          <a:srcRect r="5350"/>
          <a:stretch/>
        </p:blipFill>
        <p:spPr>
          <a:xfrm>
            <a:off x="487440" y="1773000"/>
            <a:ext cx="8654760" cy="2800080"/>
          </a:xfrm>
          <a:prstGeom prst="rect">
            <a:avLst/>
          </a:prstGeom>
          <a:ln w="0">
            <a:noFill/>
          </a:ln>
        </p:spPr>
      </p:pic>
      <p:sp>
        <p:nvSpPr>
          <p:cNvPr id="894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TextBox 33"/>
          <p:cNvSpPr/>
          <p:nvPr/>
        </p:nvSpPr>
        <p:spPr>
          <a:xfrm>
            <a:off x="186120" y="452880"/>
            <a:ext cx="5167800" cy="310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безопасного завершения работы рекомендуется перед завершением работы съемный носитель отключить, или, что тоже самое, размонтировать. Сделать это можно несколькими способами.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Подключить (смонтировать) накопитель можно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Щелкнув в системном трее по значку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USB-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накопителя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 помощью менеджера файлов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 помощью командной строки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96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897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898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99" name="Рисунок 40"/>
              <p:cNvPicPr/>
              <p:nvPr/>
            </p:nvPicPr>
            <p:blipFill>
              <a:blip r:embed="rId4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01" name="Рисунок 43"/>
              <p:cNvPicPr/>
              <p:nvPr/>
            </p:nvPicPr>
            <p:blipFill>
              <a:blip r:embed="rId5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902" name="TextBox 56"/>
            <p:cNvSpPr/>
            <p:nvPr/>
          </p:nvSpPr>
          <p:spPr>
            <a:xfrm>
              <a:off x="395640" y="19440"/>
              <a:ext cx="705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</a:t>
              </a: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РАЗМОНТИРОВАНИЕ СЪЕМНЫХ НАКОПИТЕЛЕЙ</a:t>
              </a:r>
              <a:endParaRPr lang="en-US" sz="16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TextBox 33"/>
          <p:cNvSpPr/>
          <p:nvPr/>
        </p:nvSpPr>
        <p:spPr>
          <a:xfrm>
            <a:off x="71280" y="567360"/>
            <a:ext cx="4097160" cy="365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безопасного завершения работы рекомендуется перед завершением работы съемный носитель отключить, или, что тоже самое, размонтировать. Сделать это можно несколькими способами.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Подключить (смонтировать) накопитель можно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Щелкнув в системном трее по значку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USB-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накопителя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С помощью менеджера файлов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 помощью командной строки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90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90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90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0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1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911" name="TextBox 56"/>
            <p:cNvSpPr/>
            <p:nvPr/>
          </p:nvSpPr>
          <p:spPr>
            <a:xfrm>
              <a:off x="395640" y="19440"/>
              <a:ext cx="717732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</a:t>
              </a: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РАЗМОНТИРОВАНИЕ СЪЕМНЫХ НАКОПИТЕЛЕЙ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912" name="Picture 1"/>
          <p:cNvPicPr/>
          <p:nvPr/>
        </p:nvPicPr>
        <p:blipFill>
          <a:blip r:embed="rId4"/>
          <a:srcRect t="-135" r="22063" b="12355"/>
          <a:stretch/>
        </p:blipFill>
        <p:spPr>
          <a:xfrm>
            <a:off x="4356000" y="441000"/>
            <a:ext cx="4787640" cy="414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TextBox 33"/>
          <p:cNvSpPr/>
          <p:nvPr/>
        </p:nvSpPr>
        <p:spPr>
          <a:xfrm>
            <a:off x="50040" y="460800"/>
            <a:ext cx="6588360" cy="420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безопасного завершения работы рекомендуется перед завершением работы съемный носитель отключить, или, что тоже самое, размонтировать. Сделать это можно несколькими способами.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Подключить (смонтировать) накопитель можно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Щелкнув в системном трее по значку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USB-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накопителя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 помощью менеджера файлов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 помощью командной строки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Чтобы отмонтировать смонтированный накопитель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 командной строке воспользуйтесь следующей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командой: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$ umount /mnt/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915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916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917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18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20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921" name="TextBox 56"/>
            <p:cNvSpPr/>
            <p:nvPr/>
          </p:nvSpPr>
          <p:spPr>
            <a:xfrm>
              <a:off x="395640" y="19440"/>
              <a:ext cx="702360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</a:t>
              </a: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РАЗМОНТИРОВАНИЕ СЪЕМНЫХ НАКОПИТЕЛЕЙ</a:t>
              </a:r>
              <a:endParaRPr lang="en-US" sz="16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Picture 2_0"/>
          <p:cNvPicPr/>
          <p:nvPr/>
        </p:nvPicPr>
        <p:blipFill>
          <a:blip r:embed="rId2"/>
          <a:srcRect r="32278"/>
          <a:stretch/>
        </p:blipFill>
        <p:spPr>
          <a:xfrm>
            <a:off x="4067640" y="964980"/>
            <a:ext cx="5075640" cy="4178520"/>
          </a:xfrm>
          <a:prstGeom prst="rect">
            <a:avLst/>
          </a:prstGeom>
          <a:ln w="0">
            <a:noFill/>
          </a:ln>
        </p:spPr>
      </p:pic>
      <p:sp>
        <p:nvSpPr>
          <p:cNvPr id="923" name="Прямоугольник 1_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TextBox 33_1"/>
          <p:cNvSpPr/>
          <p:nvPr/>
        </p:nvSpPr>
        <p:spPr>
          <a:xfrm>
            <a:off x="539640" y="1760760"/>
            <a:ext cx="4372560" cy="118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2.3. Работа с документами в пакете LibreOffice (текстовые документы, электронные таблицы, презентации, рисунки)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925" name="Группа 3_1"/>
          <p:cNvGrpSpPr/>
          <p:nvPr/>
        </p:nvGrpSpPr>
        <p:grpSpPr>
          <a:xfrm>
            <a:off x="-360" y="0"/>
            <a:ext cx="9144000" cy="1373400"/>
            <a:chOff x="0" y="0"/>
            <a:chExt cx="9144000" cy="1373400"/>
          </a:xfrm>
        </p:grpSpPr>
        <p:grpSp>
          <p:nvGrpSpPr>
            <p:cNvPr id="926" name="Группа 38_1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927" name="Прямоугольник 39_1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28" name="Рисунок 40_1"/>
              <p:cNvPicPr/>
              <p:nvPr/>
            </p:nvPicPr>
            <p:blipFill>
              <a:blip r:embed="rId3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30" name="Рисунок 43_1"/>
              <p:cNvPicPr/>
              <p:nvPr/>
            </p:nvPicPr>
            <p:blipFill>
              <a:blip r:embed="rId4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931" name="TextBox 56_1"/>
            <p:cNvSpPr/>
            <p:nvPr/>
          </p:nvSpPr>
          <p:spPr>
            <a:xfrm>
              <a:off x="679680" y="19440"/>
              <a:ext cx="6095160" cy="135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sz="1600" b="0" strike="noStrike" spc="-1" dirty="0">
                <a:latin typeface="Arial"/>
              </a:endParaRPr>
            </a:p>
            <a:p>
              <a:pPr>
                <a:lnSpc>
                  <a:spcPct val="130000"/>
                </a:lnSpc>
              </a:pPr>
              <a:endParaRPr lang="en-US" sz="1600" b="0" strike="noStrike" spc="-1" dirty="0">
                <a:latin typeface="Arial"/>
              </a:endParaRPr>
            </a:p>
            <a:p>
              <a:pPr>
                <a:lnSpc>
                  <a:spcPct val="130000"/>
                </a:lnSpc>
              </a:pPr>
              <a:r>
                <a:rPr lang="ru-RU" sz="1600" b="1" strike="noStrike" spc="299" dirty="0">
                  <a:solidFill>
                    <a:srgbClr val="000000"/>
                  </a:solidFill>
                  <a:latin typeface="PT Astra Sans"/>
                  <a:ea typeface="PT Astra Sans"/>
                </a:rPr>
                <a:t>РАБОТА С НОСИТЕЛЯМИ ИНФОРМАЦИИ И ОФИСНЫМИ ПРИЛОЖЕНИЯМИ</a:t>
              </a:r>
              <a:endParaRPr lang="en-US" sz="1600" b="0" strike="noStrike" spc="-1" dirty="0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39_1"/>
          <p:cNvSpPr/>
          <p:nvPr/>
        </p:nvSpPr>
        <p:spPr>
          <a:xfrm flipV="1">
            <a:off x="-360" y="0"/>
            <a:ext cx="9143640" cy="445680"/>
          </a:xfrm>
          <a:prstGeom prst="rect">
            <a:avLst/>
          </a:prstGeom>
          <a:solidFill>
            <a:srgbClr val="D9D9D9"/>
          </a:solidFill>
          <a:ln w="254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2" name="Прямоугольник 1_0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3" name="Picture 2_1"/>
          <p:cNvPicPr/>
          <p:nvPr/>
        </p:nvPicPr>
        <p:blipFill>
          <a:blip r:embed="rId2"/>
          <a:srcRect t="3921" b="9595"/>
          <a:stretch/>
        </p:blipFill>
        <p:spPr>
          <a:xfrm>
            <a:off x="360" y="2338799"/>
            <a:ext cx="9143640" cy="2918160"/>
          </a:xfrm>
          <a:prstGeom prst="rect">
            <a:avLst/>
          </a:prstGeom>
          <a:ln w="0">
            <a:noFill/>
          </a:ln>
        </p:spPr>
      </p:pic>
      <p:sp>
        <p:nvSpPr>
          <p:cNvPr id="934" name="TextBox 33_0"/>
          <p:cNvSpPr/>
          <p:nvPr/>
        </p:nvSpPr>
        <p:spPr>
          <a:xfrm>
            <a:off x="320400" y="454320"/>
            <a:ext cx="8103933" cy="146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LibreOffice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– бесплатно доступный полностью функциональный офисный пакет, который использует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нативный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формат файла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Open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Document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Format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(ODF).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LibreOffice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также может открывать и сохранять документы во множестве прочих форматов, в том числе в форматах, используемых различными версиями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Microsoft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Office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5" name="Рисунок 43_3"/>
          <p:cNvPicPr/>
          <p:nvPr/>
        </p:nvPicPr>
        <p:blipFill>
          <a:blip r:embed="rId3"/>
          <a:stretch/>
        </p:blipFill>
        <p:spPr>
          <a:xfrm rot="10800000">
            <a:off x="6894000" y="1080"/>
            <a:ext cx="2250000" cy="444600"/>
          </a:xfrm>
          <a:prstGeom prst="rect">
            <a:avLst/>
          </a:prstGeom>
          <a:ln w="0">
            <a:noFill/>
          </a:ln>
        </p:spPr>
      </p:pic>
      <p:pic>
        <p:nvPicPr>
          <p:cNvPr id="6" name="Рисунок 40_1"/>
          <p:cNvPicPr/>
          <p:nvPr/>
        </p:nvPicPr>
        <p:blipFill>
          <a:blip r:embed="rId4"/>
          <a:stretch/>
        </p:blipFill>
        <p:spPr>
          <a:xfrm>
            <a:off x="-360" y="3960"/>
            <a:ext cx="679320" cy="441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Прямоугольник 1_2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3" name="Picture 2_2"/>
          <p:cNvPicPr/>
          <p:nvPr/>
        </p:nvPicPr>
        <p:blipFill>
          <a:blip r:embed="rId2"/>
          <a:srcRect t="46582" b="9595"/>
          <a:stretch/>
        </p:blipFill>
        <p:spPr>
          <a:xfrm>
            <a:off x="0" y="3094200"/>
            <a:ext cx="9143640" cy="1478880"/>
          </a:xfrm>
          <a:prstGeom prst="rect">
            <a:avLst/>
          </a:prstGeom>
          <a:ln w="0">
            <a:noFill/>
          </a:ln>
        </p:spPr>
      </p:pic>
      <p:sp>
        <p:nvSpPr>
          <p:cNvPr id="944" name="TextBox 33_3"/>
          <p:cNvSpPr/>
          <p:nvPr/>
        </p:nvSpPr>
        <p:spPr>
          <a:xfrm>
            <a:off x="210240" y="718560"/>
            <a:ext cx="8226000" cy="201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LibreOffice состоит из следующих компонентов: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Текстовый редактор Writer.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Табличный редактор Calc.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Средство создания и демонстрации презентаций Impress.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Редактор векторной графики Draw.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Редактор формул Math.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Система управления базами данных Base.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945" name="Группа 3_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946" name="Группа 38_3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947" name="Прямоугольник 39_3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48" name="Рисунок 40_3"/>
              <p:cNvPicPr/>
              <p:nvPr/>
            </p:nvPicPr>
            <p:blipFill>
              <a:blip r:embed="rId3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50" name="Рисунок 43_3"/>
              <p:cNvPicPr/>
              <p:nvPr/>
            </p:nvPicPr>
            <p:blipFill>
              <a:blip r:embed="rId4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951" name="TextBox 56_3"/>
            <p:cNvSpPr/>
            <p:nvPr/>
          </p:nvSpPr>
          <p:spPr>
            <a:xfrm>
              <a:off x="395640" y="19440"/>
              <a:ext cx="734436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500" b="1" strike="noStrike" spc="299" dirty="0">
                  <a:solidFill>
                    <a:srgbClr val="000000"/>
                  </a:solidFill>
                  <a:latin typeface="PT Astra Sans"/>
                  <a:ea typeface="PT Astra Sans"/>
                </a:rPr>
                <a:t>РАБОТА С ДОКУМЕНТАМИ В ПАКЕТЕ</a:t>
              </a:r>
              <a:r>
                <a:rPr lang="en-US" sz="1500" b="1" strike="noStrike" spc="299" dirty="0">
                  <a:solidFill>
                    <a:srgbClr val="000000"/>
                  </a:solidFill>
                  <a:latin typeface="PT Astra Sans"/>
                  <a:ea typeface="PT Astra Sans"/>
                </a:rPr>
                <a:t> LIBREOFFICE</a:t>
              </a:r>
              <a:endParaRPr lang="en-US" sz="1500" b="0" strike="noStrike" spc="-1" dirty="0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Прямоугольник 1_3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3" name="Picture 2_3"/>
          <p:cNvPicPr/>
          <p:nvPr/>
        </p:nvPicPr>
        <p:blipFill>
          <a:blip r:embed="rId2"/>
          <a:srcRect t="46582" b="9595"/>
          <a:stretch/>
        </p:blipFill>
        <p:spPr>
          <a:xfrm>
            <a:off x="0" y="3094200"/>
            <a:ext cx="9143640" cy="1478880"/>
          </a:xfrm>
          <a:prstGeom prst="rect">
            <a:avLst/>
          </a:prstGeom>
          <a:ln w="0">
            <a:noFill/>
          </a:ln>
        </p:spPr>
      </p:pic>
      <p:sp>
        <p:nvSpPr>
          <p:cNvPr id="954" name="TextBox 33_2"/>
          <p:cNvSpPr/>
          <p:nvPr/>
        </p:nvSpPr>
        <p:spPr>
          <a:xfrm>
            <a:off x="210240" y="581400"/>
            <a:ext cx="8226000" cy="22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Calibri"/>
              </a:rPr>
              <a:t>Текстовый редактор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Calibri"/>
              </a:rPr>
              <a:t>Writer</a:t>
            </a:r>
            <a:r>
              <a:rPr lang="ru-RU" sz="1800" b="1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Writer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– это инструмент, снабженный богатым набором функций для создания писем, книг, отчетов, новостей, брошюр и прочих документов. Текстовый редактор позволяет вставлять графические и прочие объекты из других компонентов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LibreOffice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внутрь документа.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Writer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позволяет экспортировать файлы в формате HTML XHTML XML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Adobe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Portable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Document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Format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(ODF) и множества версий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Microsoft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Word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. Также присутствует возможность подключения к почтовому клиенту.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955" name="Группа 3_2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956" name="Группа 38_2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957" name="Прямоугольник 39_2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58" name="Рисунок 40_2"/>
              <p:cNvPicPr/>
              <p:nvPr/>
            </p:nvPicPr>
            <p:blipFill>
              <a:blip r:embed="rId3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60" name="Рисунок 43_2"/>
              <p:cNvPicPr/>
              <p:nvPr/>
            </p:nvPicPr>
            <p:blipFill>
              <a:blip r:embed="rId4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961" name="TextBox 56_2"/>
            <p:cNvSpPr/>
            <p:nvPr/>
          </p:nvSpPr>
          <p:spPr>
            <a:xfrm>
              <a:off x="395640" y="19440"/>
              <a:ext cx="717732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РАБОТА С ДОКУМЕНТАМИ В ПАКЕТЕ</a:t>
              </a: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LIBREOFFICE</a:t>
              </a:r>
              <a:endParaRPr lang="en-US" sz="1500" b="0" strike="noStrike" spc="-1">
                <a:latin typeface="Arial"/>
              </a:endParaRPr>
            </a:p>
          </p:txBody>
        </p:sp>
      </p:grpSp>
      <p:sp>
        <p:nvSpPr>
          <p:cNvPr id="962" name="Rounded Rectangle 1_1"/>
          <p:cNvSpPr/>
          <p:nvPr/>
        </p:nvSpPr>
        <p:spPr>
          <a:xfrm>
            <a:off x="35640" y="3094200"/>
            <a:ext cx="1367640" cy="14788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Прямоугольник 1_4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4" name="Picture 2_4"/>
          <p:cNvPicPr/>
          <p:nvPr/>
        </p:nvPicPr>
        <p:blipFill>
          <a:blip r:embed="rId2"/>
          <a:srcRect t="46582" b="9595"/>
          <a:stretch/>
        </p:blipFill>
        <p:spPr>
          <a:xfrm>
            <a:off x="0" y="3664620"/>
            <a:ext cx="9143640" cy="1478880"/>
          </a:xfrm>
          <a:prstGeom prst="rect">
            <a:avLst/>
          </a:prstGeom>
          <a:ln w="0">
            <a:noFill/>
          </a:ln>
        </p:spPr>
      </p:pic>
      <p:sp>
        <p:nvSpPr>
          <p:cNvPr id="965" name="TextBox 33_5"/>
          <p:cNvSpPr/>
          <p:nvPr/>
        </p:nvSpPr>
        <p:spPr>
          <a:xfrm>
            <a:off x="210240" y="447488"/>
            <a:ext cx="8226000" cy="2554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1" strike="noStrike" spc="-1" dirty="0">
                <a:solidFill>
                  <a:srgbClr val="000000"/>
                </a:solidFill>
                <a:latin typeface="Calibri"/>
              </a:rPr>
              <a:t>Табличный редактор </a:t>
            </a:r>
            <a:r>
              <a:rPr lang="ru-RU" sz="1600" b="1" strike="noStrike" spc="-1" dirty="0" err="1">
                <a:solidFill>
                  <a:srgbClr val="000000"/>
                </a:solidFill>
                <a:latin typeface="Calibri"/>
              </a:rPr>
              <a:t>Calc</a:t>
            </a:r>
            <a:r>
              <a:rPr lang="ru-RU" sz="1600" b="1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ru-RU" sz="1600" b="0" strike="noStrike" spc="-1" dirty="0" err="1">
                <a:solidFill>
                  <a:srgbClr val="000000"/>
                </a:solidFill>
                <a:latin typeface="Calibri"/>
              </a:rPr>
              <a:t>Calc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 обладает всеми необходимыми возможностями для ведения расширенной аналитики, создания диаграмм, поддержки принятия решений и множеством других функций, характерных для высокоуровневых электронных таблиц. В него включено более 300 функций для выполнения финансовых, статистических, математических и многих других операций. Также он содержит диспетчер сценариев для анализа </a:t>
            </a:r>
            <a:r>
              <a:rPr lang="en-US" sz="1600" b="0" strike="noStrike" spc="-1" dirty="0">
                <a:solidFill>
                  <a:srgbClr val="000000"/>
                </a:solidFill>
                <a:latin typeface="Calibri"/>
              </a:rPr>
              <a:t>«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Что, если</a:t>
            </a:r>
            <a:r>
              <a:rPr lang="en-US" sz="1600" b="0" strike="noStrike" spc="-1" dirty="0">
                <a:solidFill>
                  <a:srgbClr val="000000"/>
                </a:solidFill>
                <a:latin typeface="Calibri"/>
              </a:rPr>
              <a:t>»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.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Calibri"/>
              </a:rPr>
              <a:t>Calc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 позволяет создавать 2D и 3D диаграммы, которые могут быть интегрированы в другие документы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Calibri"/>
              </a:rPr>
              <a:t>LibreOffice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. Также он позволяет открывать и работать с книгами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Calibri"/>
              </a:rPr>
              <a:t>Microsoft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Calibri"/>
              </a:rPr>
              <a:t>Excel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 и сохранять книги в формате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Calibri"/>
              </a:rPr>
              <a:t>Excel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, а также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Calibri"/>
              </a:rPr>
              <a:t>также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 позволяет экспортировать рабочие листы в различных форматах, в том числе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Calibri"/>
              </a:rPr>
              <a:t>Comma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Calibri"/>
              </a:rPr>
              <a:t>Separated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Calibri"/>
              </a:rPr>
              <a:t>Value</a:t>
            </a:r>
            <a:r>
              <a:rPr lang="ru-RU" sz="1600" b="0" strike="noStrike" spc="-1" dirty="0">
                <a:solidFill>
                  <a:srgbClr val="000000"/>
                </a:solidFill>
                <a:latin typeface="Calibri"/>
              </a:rPr>
              <a:t> (CSV), PDF и HTML.</a:t>
            </a:r>
            <a:endParaRPr lang="en-US" sz="1600" b="0" strike="noStrike" spc="-1" dirty="0">
              <a:latin typeface="Arial"/>
            </a:endParaRPr>
          </a:p>
        </p:txBody>
      </p:sp>
      <p:grpSp>
        <p:nvGrpSpPr>
          <p:cNvPr id="966" name="Группа 3_5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967" name="Группа 38_5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968" name="Прямоугольник 39_5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69" name="Рисунок 40_5"/>
              <p:cNvPicPr/>
              <p:nvPr/>
            </p:nvPicPr>
            <p:blipFill>
              <a:blip r:embed="rId3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71" name="Рисунок 43_5"/>
              <p:cNvPicPr/>
              <p:nvPr/>
            </p:nvPicPr>
            <p:blipFill>
              <a:blip r:embed="rId4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972" name="TextBox 56_5"/>
            <p:cNvSpPr/>
            <p:nvPr/>
          </p:nvSpPr>
          <p:spPr>
            <a:xfrm>
              <a:off x="395640" y="19440"/>
              <a:ext cx="702360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РАБОТА С ДОКУМЕНТАМИ В ПАКЕТЕ</a:t>
              </a: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LIBREOFFICE</a:t>
              </a:r>
              <a:endParaRPr lang="en-US" sz="1500" b="0" strike="noStrike" spc="-1">
                <a:latin typeface="Arial"/>
              </a:endParaRPr>
            </a:p>
          </p:txBody>
        </p:sp>
      </p:grpSp>
      <p:sp>
        <p:nvSpPr>
          <p:cNvPr id="973" name="Rounded Rectangle 1_0"/>
          <p:cNvSpPr/>
          <p:nvPr/>
        </p:nvSpPr>
        <p:spPr>
          <a:xfrm>
            <a:off x="1547640" y="3094200"/>
            <a:ext cx="1367640" cy="14788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Прямоугольник 1_5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5" name="Picture 2_5"/>
          <p:cNvPicPr/>
          <p:nvPr/>
        </p:nvPicPr>
        <p:blipFill>
          <a:blip r:embed="rId2"/>
          <a:srcRect t="46582" b="9595"/>
          <a:stretch/>
        </p:blipFill>
        <p:spPr>
          <a:xfrm>
            <a:off x="0" y="3664620"/>
            <a:ext cx="9143640" cy="1478880"/>
          </a:xfrm>
          <a:prstGeom prst="rect">
            <a:avLst/>
          </a:prstGeom>
          <a:ln w="0">
            <a:noFill/>
          </a:ln>
        </p:spPr>
      </p:pic>
      <p:sp>
        <p:nvSpPr>
          <p:cNvPr id="976" name="TextBox 33_4"/>
          <p:cNvSpPr/>
          <p:nvPr/>
        </p:nvSpPr>
        <p:spPr>
          <a:xfrm>
            <a:off x="277974" y="521190"/>
            <a:ext cx="8095559" cy="22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Calibri"/>
              </a:rPr>
              <a:t>Средство создания и демонстрации презентаций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Calibri"/>
              </a:rPr>
              <a:t>Impress</a:t>
            </a:r>
            <a:r>
              <a:rPr lang="ru-RU" sz="1800" b="1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Impress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предоставляет все основные инструменты для предоставления мультимедиа презентаций, такие как специальные эффекты, анимация и инструменты рисования. Он интегрирован с расширенными графическими возможностями компонентов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LibreOffice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: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Draw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Math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. Слайд-шоу может быть улучшено при помощи специальных эффектов для текста, а также аудио и видеоклипов.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Impress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совместим с форматом файлов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Microsoft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PowerPoint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, а также позволяет сохранять и работать в различных графических форматах.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977" name="Группа 3_4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978" name="Группа 38_4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979" name="Прямоугольник 39_4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80" name="Рисунок 40_4"/>
              <p:cNvPicPr/>
              <p:nvPr/>
            </p:nvPicPr>
            <p:blipFill>
              <a:blip r:embed="rId3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82" name="Рисунок 43_4"/>
              <p:cNvPicPr/>
              <p:nvPr/>
            </p:nvPicPr>
            <p:blipFill>
              <a:blip r:embed="rId4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983" name="TextBox 56_4"/>
            <p:cNvSpPr/>
            <p:nvPr/>
          </p:nvSpPr>
          <p:spPr>
            <a:xfrm>
              <a:off x="395640" y="19440"/>
              <a:ext cx="691236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РАБОТА С ДОКУМЕНТАМИ В ПАКЕТЕ</a:t>
              </a: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LIBREOFFICE</a:t>
              </a:r>
              <a:endParaRPr lang="en-US" sz="1500" b="0" strike="noStrike" spc="-1">
                <a:latin typeface="Arial"/>
              </a:endParaRPr>
            </a:p>
          </p:txBody>
        </p:sp>
      </p:grpSp>
      <p:sp>
        <p:nvSpPr>
          <p:cNvPr id="984" name="Rounded Rectangle 1_3"/>
          <p:cNvSpPr/>
          <p:nvPr/>
        </p:nvSpPr>
        <p:spPr>
          <a:xfrm>
            <a:off x="3132000" y="3093480"/>
            <a:ext cx="1367640" cy="14788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Прямоугольник 1_6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86" name="Picture 2_6"/>
          <p:cNvPicPr/>
          <p:nvPr/>
        </p:nvPicPr>
        <p:blipFill>
          <a:blip r:embed="rId2"/>
          <a:srcRect t="46582" b="9595"/>
          <a:stretch/>
        </p:blipFill>
        <p:spPr>
          <a:xfrm>
            <a:off x="0" y="3664620"/>
            <a:ext cx="9143640" cy="1478880"/>
          </a:xfrm>
          <a:prstGeom prst="rect">
            <a:avLst/>
          </a:prstGeom>
          <a:ln w="0">
            <a:noFill/>
          </a:ln>
        </p:spPr>
      </p:pic>
      <p:sp>
        <p:nvSpPr>
          <p:cNvPr id="987" name="TextBox 33_7"/>
          <p:cNvSpPr/>
          <p:nvPr/>
        </p:nvSpPr>
        <p:spPr>
          <a:xfrm>
            <a:off x="142507" y="768420"/>
            <a:ext cx="8226000" cy="256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Calibri"/>
              </a:rPr>
              <a:t>Редактор векторной графики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Calibri"/>
              </a:rPr>
              <a:t>Draw</a:t>
            </a:r>
            <a:r>
              <a:rPr lang="ru-RU" sz="1800" b="1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Draw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– это инструмент векторной графики который предоставляет всё необходимое от простых диаграмм или графиков до художественных 3D работ. Его возможность умных подключений (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Smart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Connectors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) позволяет определять собственные точки подключения.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Draw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можно использовать для создания рисунков, а также использовать его совместно с другими компонентами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LibreOffice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и создавать собственные иллюстрации, а затем добавлять их в галерею.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Draw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может импортировать графику из множества популярных форматов и сохранять более чем в 20, в том числе PNG, HTML, PDF 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Flash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988" name="Группа 3_7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989" name="Группа 38_7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990" name="Прямоугольник 39_7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91" name="Рисунок 40_7"/>
              <p:cNvPicPr/>
              <p:nvPr/>
            </p:nvPicPr>
            <p:blipFill>
              <a:blip r:embed="rId3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93" name="Рисунок 43_7"/>
              <p:cNvPicPr/>
              <p:nvPr/>
            </p:nvPicPr>
            <p:blipFill>
              <a:blip r:embed="rId4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994" name="TextBox 56_7"/>
            <p:cNvSpPr/>
            <p:nvPr/>
          </p:nvSpPr>
          <p:spPr>
            <a:xfrm>
              <a:off x="395640" y="19440"/>
              <a:ext cx="717732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РАБОТА С ДОКУМЕНТАМИ В ПАКЕТЕ</a:t>
              </a: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LIBREOFFICE</a:t>
              </a:r>
              <a:endParaRPr lang="en-US" sz="1500" b="0" strike="noStrike" spc="-1">
                <a:latin typeface="Arial"/>
              </a:endParaRPr>
            </a:p>
          </p:txBody>
        </p:sp>
      </p:grpSp>
      <p:sp>
        <p:nvSpPr>
          <p:cNvPr id="995" name="Rounded Rectangle 1_2"/>
          <p:cNvSpPr/>
          <p:nvPr/>
        </p:nvSpPr>
        <p:spPr>
          <a:xfrm>
            <a:off x="4644000" y="3121560"/>
            <a:ext cx="1367640" cy="14788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TextBox 33"/>
          <p:cNvSpPr/>
          <p:nvPr/>
        </p:nvSpPr>
        <p:spPr>
          <a:xfrm>
            <a:off x="95400" y="498600"/>
            <a:ext cx="3283200" cy="414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Защищенная графическая подсистема в составе ОС функционирует с использованием графического сервера Xorg.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 нее также входит рабочий стол Fly, который состоит из оконного менеджера (</a:t>
            </a: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fly-wm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 и большого набора графических утилит и программ, как пользовательских, так и административных.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54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54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54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54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4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50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2. РАБОЧИЙ СТОЛ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551" name="Рисунок 52"/>
          <p:cNvPicPr/>
          <p:nvPr/>
        </p:nvPicPr>
        <p:blipFill>
          <a:blip r:embed="rId4"/>
          <a:stretch/>
        </p:blipFill>
        <p:spPr>
          <a:xfrm>
            <a:off x="3474000" y="461520"/>
            <a:ext cx="5669640" cy="4191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Прямоугольник 1_7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7" name="Picture 2_7"/>
          <p:cNvPicPr/>
          <p:nvPr/>
        </p:nvPicPr>
        <p:blipFill>
          <a:blip r:embed="rId2"/>
          <a:srcRect t="46582" b="9595"/>
          <a:stretch/>
        </p:blipFill>
        <p:spPr>
          <a:xfrm>
            <a:off x="360" y="3664620"/>
            <a:ext cx="9143640" cy="1478880"/>
          </a:xfrm>
          <a:prstGeom prst="rect">
            <a:avLst/>
          </a:prstGeom>
          <a:ln w="0">
            <a:noFill/>
          </a:ln>
        </p:spPr>
      </p:pic>
      <p:sp>
        <p:nvSpPr>
          <p:cNvPr id="998" name="TextBox 33_6"/>
          <p:cNvSpPr/>
          <p:nvPr/>
        </p:nvSpPr>
        <p:spPr>
          <a:xfrm>
            <a:off x="176374" y="638974"/>
            <a:ext cx="8226000" cy="256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Calibri"/>
              </a:rPr>
              <a:t>Редактор формул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Calibri"/>
              </a:rPr>
              <a:t>Math</a:t>
            </a:r>
            <a:r>
              <a:rPr lang="ru-RU" sz="1800" b="1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Math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– это редактор формул или выражений. Его можно использовать для создания комплексных выражений, которые включают символы и буквы недоступные в стандартном наборе шрифтов. В большинстве случаев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Math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используется для создания формул в прочих документах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LibreOffice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, таких как документы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Writer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Impress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.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Math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также может работать как независимый инструмент, можно сохранять формулы в стандартном формате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Mathematical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Markup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Language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(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MathML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) для включения на веб-страницы и прочие документы, не созданные при помощи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LibreOffice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999" name="Группа 3_6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1000" name="Группа 38_6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1001" name="Прямоугольник 39_6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1002" name="Рисунок 40_6"/>
              <p:cNvPicPr/>
              <p:nvPr/>
            </p:nvPicPr>
            <p:blipFill>
              <a:blip r:embed="rId3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04" name="Рисунок 43_6"/>
              <p:cNvPicPr/>
              <p:nvPr/>
            </p:nvPicPr>
            <p:blipFill>
              <a:blip r:embed="rId4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005" name="TextBox 56_6"/>
            <p:cNvSpPr/>
            <p:nvPr/>
          </p:nvSpPr>
          <p:spPr>
            <a:xfrm>
              <a:off x="395640" y="19440"/>
              <a:ext cx="734436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РАБОТА С ДОКУМЕНТАМИ В ПАКЕТЕ</a:t>
              </a: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LIBREOFFICE</a:t>
              </a:r>
              <a:endParaRPr lang="en-US" sz="1500" b="0" strike="noStrike" spc="-1">
                <a:latin typeface="Arial"/>
              </a:endParaRPr>
            </a:p>
          </p:txBody>
        </p:sp>
      </p:grpSp>
      <p:sp>
        <p:nvSpPr>
          <p:cNvPr id="1006" name="Rounded Rectangle 1_5"/>
          <p:cNvSpPr/>
          <p:nvPr/>
        </p:nvSpPr>
        <p:spPr>
          <a:xfrm>
            <a:off x="6209640" y="3125160"/>
            <a:ext cx="1367640" cy="14788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Прямоугольник 1_8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8" name="Picture 2_8"/>
          <p:cNvPicPr/>
          <p:nvPr/>
        </p:nvPicPr>
        <p:blipFill>
          <a:blip r:embed="rId2"/>
          <a:srcRect t="46582" b="9595"/>
          <a:stretch/>
        </p:blipFill>
        <p:spPr>
          <a:xfrm>
            <a:off x="-118533" y="3592961"/>
            <a:ext cx="9143640" cy="1478880"/>
          </a:xfrm>
          <a:prstGeom prst="rect">
            <a:avLst/>
          </a:prstGeom>
          <a:ln w="0">
            <a:noFill/>
          </a:ln>
        </p:spPr>
      </p:pic>
      <p:sp>
        <p:nvSpPr>
          <p:cNvPr id="1009" name="TextBox 33_9"/>
          <p:cNvSpPr/>
          <p:nvPr/>
        </p:nvSpPr>
        <p:spPr>
          <a:xfrm>
            <a:off x="100174" y="575418"/>
            <a:ext cx="8247960" cy="286232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Calibri"/>
              </a:rPr>
              <a:t>Система управления базами данных </a:t>
            </a:r>
            <a:r>
              <a:rPr lang="ru-RU" sz="1800" b="1" strike="noStrike" spc="-1" dirty="0" err="1" smtClean="0">
                <a:solidFill>
                  <a:srgbClr val="000000"/>
                </a:solidFill>
                <a:latin typeface="Calibri"/>
              </a:rPr>
              <a:t>Base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Base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– это инструмент для ежедневных работ с базой данных с простым интерфейсом. Он может создавать и редактировать формы, отчеты, запросы, представления и связи, а также управлять базой данных также, как и другие популярные приложения для работы с базами данных.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Base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предоставляет множество новых возможностей, таких как анализ и редактирование связей в представлении диаграммы. В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Base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встроена реляционная база данных HSLQDB 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PostgreSQL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. Он также может использовать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DBase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Microsoft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Access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MySQL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Oracle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или любую другую совместимую с ODBC или JDBC базу данных.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libri"/>
              </a:rPr>
              <a:t>Base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/>
              </a:rPr>
              <a:t> также предоставляет поддержку для стандарта ANSI-92 SQL.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1010" name="Группа 3_9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1011" name="Группа 38_9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1012" name="Прямоугольник 39_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1013" name="Рисунок 40_9"/>
              <p:cNvPicPr/>
              <p:nvPr/>
            </p:nvPicPr>
            <p:blipFill>
              <a:blip r:embed="rId3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15" name="Рисунок 43_9"/>
              <p:cNvPicPr/>
              <p:nvPr/>
            </p:nvPicPr>
            <p:blipFill>
              <a:blip r:embed="rId4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016" name="TextBox 56_9"/>
            <p:cNvSpPr/>
            <p:nvPr/>
          </p:nvSpPr>
          <p:spPr>
            <a:xfrm>
              <a:off x="395640" y="19440"/>
              <a:ext cx="738000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РАБОТА С ДОКУМЕНТАМИ В ПАКЕТЕ</a:t>
              </a: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 LIBREOFFICE</a:t>
              </a:r>
              <a:endParaRPr lang="en-US" sz="1500" b="0" strike="noStrike" spc="-1">
                <a:latin typeface="Arial"/>
              </a:endParaRPr>
            </a:p>
          </p:txBody>
        </p:sp>
      </p:grpSp>
      <p:sp>
        <p:nvSpPr>
          <p:cNvPr id="1017" name="Rounded Rectangle 1_4"/>
          <p:cNvSpPr/>
          <p:nvPr/>
        </p:nvSpPr>
        <p:spPr>
          <a:xfrm>
            <a:off x="7776000" y="3094200"/>
            <a:ext cx="1367640" cy="14788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TextBox 33"/>
          <p:cNvSpPr/>
          <p:nvPr/>
        </p:nvSpPr>
        <p:spPr>
          <a:xfrm>
            <a:off x="20520" y="701640"/>
            <a:ext cx="3385440" cy="398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Интегрированный менеджер рабочих столов </a:t>
            </a: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позволяет размещать окна приложений в пространстве, превышающем размер видимой области экрана.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По умолчанию менеджер поддерживает </a:t>
            </a:r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четыре</a:t>
            </a: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 рабочих стола в конфигурации два по вертикали и два по горизонтали. На панели </a:t>
            </a:r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быстрого</a:t>
            </a: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 доступа располагается переключатель рабочих столов.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Для удобства навигации на каждом из рабочих столов, кроме первого, в центре располагается маркирующий этот стол рисунок.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55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55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55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55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5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60" name="TextBox 56"/>
            <p:cNvSpPr/>
            <p:nvPr/>
          </p:nvSpPr>
          <p:spPr>
            <a:xfrm>
              <a:off x="798120" y="19440"/>
              <a:ext cx="5976360" cy="40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6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2. РАБОЧИЙ СТОЛ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561" name="Picture 1"/>
          <p:cNvPicPr/>
          <p:nvPr/>
        </p:nvPicPr>
        <p:blipFill>
          <a:blip r:embed="rId4"/>
          <a:stretch/>
        </p:blipFill>
        <p:spPr>
          <a:xfrm>
            <a:off x="3564000" y="441000"/>
            <a:ext cx="5579640" cy="4170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TextBox 33"/>
          <p:cNvSpPr/>
          <p:nvPr/>
        </p:nvSpPr>
        <p:spPr>
          <a:xfrm>
            <a:off x="107640" y="730800"/>
            <a:ext cx="6406200" cy="109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Интерфейс графического входа позволяет при входы выбрать тип сессий, в которой будет работать пользователь.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Для этого перед входом нужно кликнуть на пиктограмму </a:t>
            </a:r>
            <a:r>
              <a:rPr lang="ru-RU" sz="1600" b="1" strike="noStrike" spc="-1">
                <a:solidFill>
                  <a:srgbClr val="000000"/>
                </a:solidFill>
                <a:latin typeface="Calibri"/>
              </a:rPr>
              <a:t>«Тип сессии»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56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56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56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56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6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70" name="TextBox 56"/>
            <p:cNvSpPr/>
            <p:nvPr/>
          </p:nvSpPr>
          <p:spPr>
            <a:xfrm>
              <a:off x="395640" y="19440"/>
              <a:ext cx="637884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3</a:t>
              </a: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. ТИПЫ СЕССИЙ, ПЕРЕКЛЮЧЕНИЕ СЕССИЙ</a:t>
              </a:r>
              <a:endParaRPr lang="en-US" sz="1500" b="0" strike="noStrike" spc="-1">
                <a:latin typeface="Arial"/>
              </a:endParaRPr>
            </a:p>
          </p:txBody>
        </p:sp>
      </p:grpSp>
      <p:pic>
        <p:nvPicPr>
          <p:cNvPr id="571" name="Picture 1"/>
          <p:cNvPicPr/>
          <p:nvPr/>
        </p:nvPicPr>
        <p:blipFill>
          <a:blip r:embed="rId4"/>
          <a:stretch/>
        </p:blipFill>
        <p:spPr>
          <a:xfrm>
            <a:off x="0" y="1833120"/>
            <a:ext cx="9143640" cy="2771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TextBox 33"/>
          <p:cNvSpPr/>
          <p:nvPr/>
        </p:nvSpPr>
        <p:spPr>
          <a:xfrm>
            <a:off x="-3960" y="383400"/>
            <a:ext cx="8926200" cy="164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Для загрузки рабочего стола ОС необходимо при графическом входе в ОС установить тип сессии </a:t>
            </a:r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Десктоп (Desktop).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Рабочий стол также запускается в режиме, оптимизированном для работы на устройствах с сенсорными экранами: </a:t>
            </a:r>
            <a:r>
              <a:t/>
            </a:r>
            <a:br/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в планшетном режиме (тип сессии Планшетный [Tablet]) </a:t>
            </a: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и </a:t>
            </a:r>
            <a:r>
              <a:t/>
            </a:r>
            <a:br/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в режиме для мобильных устройств  (тип сессии Мобильный [Mobile]).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57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57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57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57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7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80" name="TextBox 56"/>
            <p:cNvSpPr/>
            <p:nvPr/>
          </p:nvSpPr>
          <p:spPr>
            <a:xfrm>
              <a:off x="395640" y="19440"/>
              <a:ext cx="717732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3</a:t>
              </a: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. ТИПЫ СЕССИЙ, ПЕРЕКЛЮЧЕНИЕ СЕССИЙ</a:t>
              </a:r>
              <a:endParaRPr lang="en-US" sz="1500" b="0" strike="noStrike" spc="-1">
                <a:latin typeface="Arial"/>
              </a:endParaRPr>
            </a:p>
          </p:txBody>
        </p:sp>
      </p:grpSp>
      <p:pic>
        <p:nvPicPr>
          <p:cNvPr id="581" name="Picture 1"/>
          <p:cNvPicPr/>
          <p:nvPr/>
        </p:nvPicPr>
        <p:blipFill>
          <a:blip r:embed="rId4"/>
          <a:stretch/>
        </p:blipFill>
        <p:spPr>
          <a:xfrm>
            <a:off x="0" y="1855080"/>
            <a:ext cx="9143640" cy="279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Прямоугольник 1"/>
          <p:cNvSpPr/>
          <p:nvPr/>
        </p:nvSpPr>
        <p:spPr>
          <a:xfrm>
            <a:off x="0" y="441000"/>
            <a:ext cx="7023600" cy="4178520"/>
          </a:xfrm>
          <a:custGeom>
            <a:avLst/>
            <a:gdLst/>
            <a:ahLst/>
            <a:cxnLst/>
            <a:rect l="l" t="t" r="r" b="b"/>
            <a:pathLst>
              <a:path w="8465545" h="6271306">
                <a:moveTo>
                  <a:pt x="0" y="7484"/>
                </a:moveTo>
                <a:lnTo>
                  <a:pt x="8465545" y="0"/>
                </a:lnTo>
                <a:lnTo>
                  <a:pt x="5376586" y="6271306"/>
                </a:lnTo>
                <a:lnTo>
                  <a:pt x="0" y="6261652"/>
                </a:lnTo>
                <a:lnTo>
                  <a:pt x="0" y="7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TextBox 33"/>
          <p:cNvSpPr/>
          <p:nvPr/>
        </p:nvSpPr>
        <p:spPr>
          <a:xfrm>
            <a:off x="109800" y="650160"/>
            <a:ext cx="3971520" cy="27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Для загрузки рабочего стола ОС </a:t>
            </a:r>
            <a:r>
              <a:t/>
            </a:r>
            <a:br/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необходимо при графическом входе в ОС установить тип сессии </a:t>
            </a:r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Десктоп (Desktop).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Рабочий стол также запускается в режиме, оптимизированном для работы </a:t>
            </a:r>
            <a:r>
              <a:t/>
            </a:r>
            <a:br/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на устройствах с сенсорными экранами: </a:t>
            </a:r>
            <a:r>
              <a:t/>
            </a:r>
            <a:br/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в планшетном режиме </a:t>
            </a:r>
            <a:r>
              <a:t/>
            </a:r>
            <a:br/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(тип сессии Планшетный [Tablet]) </a:t>
            </a:r>
            <a:r>
              <a:t/>
            </a:r>
            <a:br/>
            <a:r>
              <a:rPr lang="ru-RU" sz="1400" b="0" strike="noStrike" spc="-1">
                <a:solidFill>
                  <a:srgbClr val="000000"/>
                </a:solidFill>
                <a:latin typeface="Calibri"/>
              </a:rPr>
              <a:t>и </a:t>
            </a:r>
            <a:r>
              <a:t/>
            </a:r>
            <a:br/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в режиме для мобильных устройств </a:t>
            </a:r>
            <a:r>
              <a:t/>
            </a:r>
            <a:br/>
            <a:r>
              <a:rPr lang="ru-RU" sz="1400" b="1" strike="noStrike" spc="-1">
                <a:solidFill>
                  <a:srgbClr val="000000"/>
                </a:solidFill>
                <a:latin typeface="Calibri"/>
              </a:rPr>
              <a:t>(тип сессии Мобильный [Mobile]).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584" name="Группа 3"/>
          <p:cNvGrpSpPr/>
          <p:nvPr/>
        </p:nvGrpSpPr>
        <p:grpSpPr>
          <a:xfrm>
            <a:off x="0" y="0"/>
            <a:ext cx="9144000" cy="445680"/>
            <a:chOff x="0" y="0"/>
            <a:chExt cx="9144000" cy="445680"/>
          </a:xfrm>
        </p:grpSpPr>
        <p:grpSp>
          <p:nvGrpSpPr>
            <p:cNvPr id="585" name="Группа 38"/>
            <p:cNvGrpSpPr/>
            <p:nvPr/>
          </p:nvGrpSpPr>
          <p:grpSpPr>
            <a:xfrm>
              <a:off x="0" y="0"/>
              <a:ext cx="9144000" cy="445680"/>
              <a:chOff x="0" y="0"/>
              <a:chExt cx="9144000" cy="445680"/>
            </a:xfrm>
          </p:grpSpPr>
          <p:sp>
            <p:nvSpPr>
              <p:cNvPr id="586" name="Прямоугольник 39"/>
              <p:cNvSpPr/>
              <p:nvPr/>
            </p:nvSpPr>
            <p:spPr>
              <a:xfrm flipV="1">
                <a:off x="0" y="0"/>
                <a:ext cx="9143640" cy="445680"/>
              </a:xfrm>
              <a:prstGeom prst="rect">
                <a:avLst/>
              </a:prstGeom>
              <a:solidFill>
                <a:srgbClr val="D9D9D9"/>
              </a:solidFill>
              <a:ln w="254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587" name="Рисунок 40"/>
              <p:cNvPicPr/>
              <p:nvPr/>
            </p:nvPicPr>
            <p:blipFill>
              <a:blip r:embed="rId2"/>
              <a:stretch/>
            </p:blipFill>
            <p:spPr>
              <a:xfrm>
                <a:off x="0" y="3960"/>
                <a:ext cx="679320" cy="441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89" name="Рисунок 43"/>
              <p:cNvPicPr/>
              <p:nvPr/>
            </p:nvPicPr>
            <p:blipFill>
              <a:blip r:embed="rId3"/>
              <a:stretch/>
            </p:blipFill>
            <p:spPr>
              <a:xfrm rot="10800000">
                <a:off x="6894000" y="1080"/>
                <a:ext cx="2250000" cy="4446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90" name="TextBox 56"/>
            <p:cNvSpPr/>
            <p:nvPr/>
          </p:nvSpPr>
          <p:spPr>
            <a:xfrm>
              <a:off x="395640" y="19440"/>
              <a:ext cx="7177320" cy="38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3</a:t>
              </a:r>
              <a:r>
                <a:rPr lang="ru-RU" sz="1500" b="1" strike="noStrike" spc="299">
                  <a:solidFill>
                    <a:srgbClr val="000000"/>
                  </a:solidFill>
                  <a:latin typeface="PT Astra Sans"/>
                  <a:ea typeface="PT Astra Sans"/>
                </a:rPr>
                <a:t>. ТИПЫ СЕССИЙ, ПЕРЕКЛЮЧЕНИЕ СЕССИЙ</a:t>
              </a:r>
              <a:endParaRPr lang="en-US" sz="1500" b="0" strike="noStrike" spc="-1">
                <a:latin typeface="Arial"/>
              </a:endParaRPr>
            </a:p>
          </p:txBody>
        </p:sp>
      </p:grpSp>
      <p:pic>
        <p:nvPicPr>
          <p:cNvPr id="591" name="Рисунок 52"/>
          <p:cNvPicPr/>
          <p:nvPr/>
        </p:nvPicPr>
        <p:blipFill>
          <a:blip r:embed="rId4"/>
          <a:stretch/>
        </p:blipFill>
        <p:spPr>
          <a:xfrm>
            <a:off x="3564000" y="434520"/>
            <a:ext cx="5579640" cy="417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57936</TotalTime>
  <Words>2904</Words>
  <Application>Microsoft Office PowerPoint</Application>
  <PresentationFormat>Экран (16:9)</PresentationFormat>
  <Paragraphs>296</Paragraphs>
  <Slides>51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1" baseType="lpstr">
      <vt:lpstr>Arial</vt:lpstr>
      <vt:lpstr>Calibri</vt:lpstr>
      <vt:lpstr>Century Schoolbook</vt:lpstr>
      <vt:lpstr>DejaVu Sans</vt:lpstr>
      <vt:lpstr>PT Astra Sans</vt:lpstr>
      <vt:lpstr>PT Astra Sans, sans-serif</vt:lpstr>
      <vt:lpstr>StarSymbol</vt:lpstr>
      <vt:lpstr>Times New Roman</vt:lpstr>
      <vt:lpstr>Wingdings 2</vt:lpstr>
      <vt:lpstr>View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user154</dc:creator>
  <dc:description/>
  <cp:lastModifiedBy>lionn</cp:lastModifiedBy>
  <cp:revision>468</cp:revision>
  <dcterms:created xsi:type="dcterms:W3CDTF">2017-11-30T12:22:46Z</dcterms:created>
  <dcterms:modified xsi:type="dcterms:W3CDTF">2022-02-01T01:36:20Z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On-screen Show (16:9)</vt:lpwstr>
  </property>
  <property fmtid="{D5CDD505-2E9C-101B-9397-08002B2CF9AE}" pid="4" name="Slides">
    <vt:i4>74</vt:i4>
  </property>
</Properties>
</file>